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3" r:id="rId4"/>
    <p:sldMasterId id="2147483751" r:id="rId5"/>
  </p:sldMasterIdLst>
  <p:notesMasterIdLst>
    <p:notesMasterId r:id="rId38"/>
  </p:notesMasterIdLst>
  <p:sldIdLst>
    <p:sldId id="3650" r:id="rId6"/>
    <p:sldId id="3649" r:id="rId7"/>
    <p:sldId id="3648" r:id="rId8"/>
    <p:sldId id="3647" r:id="rId9"/>
    <p:sldId id="3645" r:id="rId10"/>
    <p:sldId id="3654" r:id="rId11"/>
    <p:sldId id="3643" r:id="rId12"/>
    <p:sldId id="3657" r:id="rId13"/>
    <p:sldId id="3642" r:id="rId14"/>
    <p:sldId id="3658" r:id="rId15"/>
    <p:sldId id="3641" r:id="rId16"/>
    <p:sldId id="3688" r:id="rId17"/>
    <p:sldId id="3690" r:id="rId18"/>
    <p:sldId id="3689" r:id="rId19"/>
    <p:sldId id="3691" r:id="rId20"/>
    <p:sldId id="3692" r:id="rId21"/>
    <p:sldId id="3693" r:id="rId22"/>
    <p:sldId id="3694" r:id="rId23"/>
    <p:sldId id="3695" r:id="rId24"/>
    <p:sldId id="3696" r:id="rId25"/>
    <p:sldId id="3631" r:id="rId26"/>
    <p:sldId id="3665" r:id="rId27"/>
    <p:sldId id="3659" r:id="rId28"/>
    <p:sldId id="3682" r:id="rId29"/>
    <p:sldId id="3683" r:id="rId30"/>
    <p:sldId id="3684" r:id="rId31"/>
    <p:sldId id="3624" r:id="rId32"/>
    <p:sldId id="3697" r:id="rId33"/>
    <p:sldId id="3621" r:id="rId34"/>
    <p:sldId id="3678" r:id="rId35"/>
    <p:sldId id="3679" r:id="rId36"/>
    <p:sldId id="362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fanie Gordon" initials="SG" lastIdx="5" clrIdx="0">
    <p:extLst>
      <p:ext uri="{19B8F6BF-5375-455C-9EA6-DF929625EA0E}">
        <p15:presenceInfo xmlns:p15="http://schemas.microsoft.com/office/powerpoint/2012/main" userId="S::stefanie.gordon@iquanti.com::21630018-8d91-4705-aaf0-d966212e54d3" providerId="AD"/>
      </p:ext>
    </p:extLst>
  </p:cmAuthor>
  <p:cmAuthor id="2" name="Vishal Maru" initials="VM" lastIdx="2" clrIdx="1">
    <p:extLst>
      <p:ext uri="{19B8F6BF-5375-455C-9EA6-DF929625EA0E}">
        <p15:presenceInfo xmlns:p15="http://schemas.microsoft.com/office/powerpoint/2012/main" userId="S::vishal.maru@iquanti.com::b6762e34-368e-4c74-9459-de1241f457cb" providerId="AD"/>
      </p:ext>
    </p:extLst>
  </p:cmAuthor>
  <p:cmAuthor id="3" name="Akshayaa Paramasivam" initials="AP" lastIdx="1" clrIdx="2">
    <p:extLst>
      <p:ext uri="{19B8F6BF-5375-455C-9EA6-DF929625EA0E}">
        <p15:presenceInfo xmlns:p15="http://schemas.microsoft.com/office/powerpoint/2012/main" userId="S::Akshayaa.paramasivam@iquanti.com::d6a97f95-9cef-4cf6-b029-719e7b9e9b3c" providerId="AD"/>
      </p:ext>
    </p:extLst>
  </p:cmAuthor>
  <p:cmAuthor id="4" name="Sreekant Lanka" initials="SL" lastIdx="4" clrIdx="3">
    <p:extLst>
      <p:ext uri="{19B8F6BF-5375-455C-9EA6-DF929625EA0E}">
        <p15:presenceInfo xmlns:p15="http://schemas.microsoft.com/office/powerpoint/2012/main" userId="S::sreekant.lanka@iquanti.com::e20e3cdc-a803-40b7-a5a5-108cddaa6139" providerId="AD"/>
      </p:ext>
    </p:extLst>
  </p:cmAuthor>
  <p:cmAuthor id="5" name="Sri Ramakrishnan" initials="SR" lastIdx="1" clrIdx="4">
    <p:extLst>
      <p:ext uri="{19B8F6BF-5375-455C-9EA6-DF929625EA0E}">
        <p15:presenceInfo xmlns:p15="http://schemas.microsoft.com/office/powerpoint/2012/main" userId="S::sri.ramakrishnan@iquanti.com::135f8ea8-867b-4c33-9684-a9310ffbe1a1" providerId="AD"/>
      </p:ext>
    </p:extLst>
  </p:cmAuthor>
  <p:cmAuthor id="6" name="Karen" initials="K" lastIdx="1" clrIdx="5">
    <p:extLst>
      <p:ext uri="{19B8F6BF-5375-455C-9EA6-DF929625EA0E}">
        <p15:presenceInfo xmlns:p15="http://schemas.microsoft.com/office/powerpoint/2012/main" userId="Kar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EF5"/>
    <a:srgbClr val="1B2658"/>
    <a:srgbClr val="000000"/>
    <a:srgbClr val="41599C"/>
    <a:srgbClr val="1A66B6"/>
    <a:srgbClr val="F16FFF"/>
    <a:srgbClr val="B2C4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39A124-B1CB-4AB6-B8CA-841031D47F6B}" v="1" dt="2021-06-09T23:07:30.118"/>
    <p1510:client id="{DB6D2E5B-F0EE-520D-8EBB-0DB2E444E659}" v="3" dt="2021-06-10T22:21:21.6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6C288A-E339-4207-8A8A-BD3E202D9C69}"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3E193244-CA25-4EDA-8D07-C54BD398E1DF}">
      <dgm:prSet/>
      <dgm:spPr/>
      <dgm:t>
        <a:bodyPr/>
        <a:lstStyle/>
        <a:p>
          <a:pPr rtl="0"/>
          <a:r>
            <a:rPr lang="en-US"/>
            <a:t>1. Performance Marketing Platform Updates</a:t>
          </a:r>
          <a:r>
            <a:rPr lang="en-US">
              <a:latin typeface="Calibri Light" panose="020F0302020204030204"/>
            </a:rPr>
            <a:t> </a:t>
          </a:r>
          <a:endParaRPr lang="en-US"/>
        </a:p>
      </dgm:t>
    </dgm:pt>
    <dgm:pt modelId="{2662A334-D39C-4F6E-953D-C62C78286310}" type="parTrans" cxnId="{2CFD8428-F62E-40E9-80BD-E3D58A8A9CD4}">
      <dgm:prSet/>
      <dgm:spPr/>
      <dgm:t>
        <a:bodyPr/>
        <a:lstStyle/>
        <a:p>
          <a:endParaRPr lang="en-US"/>
        </a:p>
      </dgm:t>
    </dgm:pt>
    <dgm:pt modelId="{E922DFE9-F970-4714-839D-37DB18F2191B}" type="sibTrans" cxnId="{2CFD8428-F62E-40E9-80BD-E3D58A8A9CD4}">
      <dgm:prSet/>
      <dgm:spPr/>
      <dgm:t>
        <a:bodyPr/>
        <a:lstStyle/>
        <a:p>
          <a:endParaRPr lang="en-US"/>
        </a:p>
      </dgm:t>
    </dgm:pt>
    <dgm:pt modelId="{FB745782-F433-4890-B887-341711A0E322}">
      <dgm:prSet custT="1"/>
      <dgm:spPr/>
      <dgm:t>
        <a:bodyPr/>
        <a:lstStyle/>
        <a:p>
          <a:r>
            <a:rPr lang="en-US" sz="3200"/>
            <a:t>3. Performance Marketing Trends in Banking</a:t>
          </a:r>
        </a:p>
      </dgm:t>
    </dgm:pt>
    <dgm:pt modelId="{D5BC1A50-5AA9-4BF8-A3E3-AE0BACE1AB4D}" type="parTrans" cxnId="{17929D0F-58CC-4DCB-9EF2-DA47820309E9}">
      <dgm:prSet/>
      <dgm:spPr/>
      <dgm:t>
        <a:bodyPr/>
        <a:lstStyle/>
        <a:p>
          <a:endParaRPr lang="en-US"/>
        </a:p>
      </dgm:t>
    </dgm:pt>
    <dgm:pt modelId="{A3A103FA-3D54-4E46-B063-3E16262F6A6F}" type="sibTrans" cxnId="{17929D0F-58CC-4DCB-9EF2-DA47820309E9}">
      <dgm:prSet/>
      <dgm:spPr/>
      <dgm:t>
        <a:bodyPr/>
        <a:lstStyle/>
        <a:p>
          <a:endParaRPr lang="en-US"/>
        </a:p>
      </dgm:t>
    </dgm:pt>
    <dgm:pt modelId="{4640791B-6DD0-4B74-BBC8-BB88BEC5AA58}">
      <dgm:prSet/>
      <dgm:spPr/>
      <dgm:t>
        <a:bodyPr/>
        <a:lstStyle/>
        <a:p>
          <a:r>
            <a:rPr lang="en-US"/>
            <a:t>2. Banking &amp; Financial Services Industry Updates</a:t>
          </a:r>
        </a:p>
      </dgm:t>
    </dgm:pt>
    <dgm:pt modelId="{604830FF-C343-4252-A722-40A8699CD05A}" type="parTrans" cxnId="{8A356CF3-3007-40D3-B14D-8F2E32438B30}">
      <dgm:prSet/>
      <dgm:spPr/>
      <dgm:t>
        <a:bodyPr/>
        <a:lstStyle/>
        <a:p>
          <a:endParaRPr lang="en-US"/>
        </a:p>
      </dgm:t>
    </dgm:pt>
    <dgm:pt modelId="{E717A5F4-82BB-4FF1-936A-D375EC79B039}" type="sibTrans" cxnId="{8A356CF3-3007-40D3-B14D-8F2E32438B30}">
      <dgm:prSet/>
      <dgm:spPr/>
      <dgm:t>
        <a:bodyPr/>
        <a:lstStyle/>
        <a:p>
          <a:endParaRPr lang="en-US"/>
        </a:p>
      </dgm:t>
    </dgm:pt>
    <dgm:pt modelId="{CB16A846-6629-47CE-A703-D7E46E19B636}">
      <dgm:prSet/>
      <dgm:spPr/>
      <dgm:t>
        <a:bodyPr/>
        <a:lstStyle/>
        <a:p>
          <a:pPr rtl="0"/>
          <a:r>
            <a:rPr lang="en-US"/>
            <a:t>4. iQuanti</a:t>
          </a:r>
          <a:r>
            <a:rPr lang="en-US">
              <a:latin typeface="Calibri Light" panose="020F0302020204030204"/>
            </a:rPr>
            <a:t> Updates</a:t>
          </a:r>
          <a:endParaRPr lang="en-US"/>
        </a:p>
      </dgm:t>
    </dgm:pt>
    <dgm:pt modelId="{0ECBE5F4-346E-4BD2-8DAA-321129EF4D82}" type="parTrans" cxnId="{33EFB4A0-F82F-4D4E-BAAA-CA7029196D6E}">
      <dgm:prSet/>
      <dgm:spPr/>
      <dgm:t>
        <a:bodyPr/>
        <a:lstStyle/>
        <a:p>
          <a:endParaRPr lang="en-US"/>
        </a:p>
      </dgm:t>
    </dgm:pt>
    <dgm:pt modelId="{A65885A1-9D44-47B5-9581-5E63E7C48BA0}" type="sibTrans" cxnId="{33EFB4A0-F82F-4D4E-BAAA-CA7029196D6E}">
      <dgm:prSet/>
      <dgm:spPr/>
      <dgm:t>
        <a:bodyPr/>
        <a:lstStyle/>
        <a:p>
          <a:endParaRPr lang="en-US"/>
        </a:p>
      </dgm:t>
    </dgm:pt>
    <dgm:pt modelId="{183120C3-6169-E64C-815E-E9CF59F9C87E}" type="pres">
      <dgm:prSet presAssocID="{026C288A-E339-4207-8A8A-BD3E202D9C69}" presName="outerComposite" presStyleCnt="0">
        <dgm:presLayoutVars>
          <dgm:chMax val="5"/>
          <dgm:dir/>
          <dgm:resizeHandles val="exact"/>
        </dgm:presLayoutVars>
      </dgm:prSet>
      <dgm:spPr/>
    </dgm:pt>
    <dgm:pt modelId="{969BD794-0CE7-4849-9ED5-8914801F205E}" type="pres">
      <dgm:prSet presAssocID="{026C288A-E339-4207-8A8A-BD3E202D9C69}" presName="dummyMaxCanvas" presStyleCnt="0">
        <dgm:presLayoutVars/>
      </dgm:prSet>
      <dgm:spPr/>
    </dgm:pt>
    <dgm:pt modelId="{7569F68F-2F46-F344-9846-52D9936F036C}" type="pres">
      <dgm:prSet presAssocID="{026C288A-E339-4207-8A8A-BD3E202D9C69}" presName="FourNodes_1" presStyleLbl="node1" presStyleIdx="0" presStyleCnt="4">
        <dgm:presLayoutVars>
          <dgm:bulletEnabled val="1"/>
        </dgm:presLayoutVars>
      </dgm:prSet>
      <dgm:spPr/>
    </dgm:pt>
    <dgm:pt modelId="{6DB1538D-6C00-F149-BE9A-90432A750F6B}" type="pres">
      <dgm:prSet presAssocID="{026C288A-E339-4207-8A8A-BD3E202D9C69}" presName="FourNodes_2" presStyleLbl="node1" presStyleIdx="1" presStyleCnt="4">
        <dgm:presLayoutVars>
          <dgm:bulletEnabled val="1"/>
        </dgm:presLayoutVars>
      </dgm:prSet>
      <dgm:spPr/>
    </dgm:pt>
    <dgm:pt modelId="{990A03AC-7F58-F142-89C8-A882E758F82C}" type="pres">
      <dgm:prSet presAssocID="{026C288A-E339-4207-8A8A-BD3E202D9C69}" presName="FourNodes_3" presStyleLbl="node1" presStyleIdx="2" presStyleCnt="4">
        <dgm:presLayoutVars>
          <dgm:bulletEnabled val="1"/>
        </dgm:presLayoutVars>
      </dgm:prSet>
      <dgm:spPr/>
    </dgm:pt>
    <dgm:pt modelId="{F84A06FE-575C-B248-AED4-46451A92477E}" type="pres">
      <dgm:prSet presAssocID="{026C288A-E339-4207-8A8A-BD3E202D9C69}" presName="FourNodes_4" presStyleLbl="node1" presStyleIdx="3" presStyleCnt="4">
        <dgm:presLayoutVars>
          <dgm:bulletEnabled val="1"/>
        </dgm:presLayoutVars>
      </dgm:prSet>
      <dgm:spPr/>
    </dgm:pt>
    <dgm:pt modelId="{BDC66136-6B21-164B-9B7C-099838D43537}" type="pres">
      <dgm:prSet presAssocID="{026C288A-E339-4207-8A8A-BD3E202D9C69}" presName="FourConn_1-2" presStyleLbl="fgAccFollowNode1" presStyleIdx="0" presStyleCnt="3">
        <dgm:presLayoutVars>
          <dgm:bulletEnabled val="1"/>
        </dgm:presLayoutVars>
      </dgm:prSet>
      <dgm:spPr/>
    </dgm:pt>
    <dgm:pt modelId="{482017EC-F33F-C848-9D74-CB2AFB17D818}" type="pres">
      <dgm:prSet presAssocID="{026C288A-E339-4207-8A8A-BD3E202D9C69}" presName="FourConn_2-3" presStyleLbl="fgAccFollowNode1" presStyleIdx="1" presStyleCnt="3">
        <dgm:presLayoutVars>
          <dgm:bulletEnabled val="1"/>
        </dgm:presLayoutVars>
      </dgm:prSet>
      <dgm:spPr/>
    </dgm:pt>
    <dgm:pt modelId="{12860BBF-30DE-714E-8BF5-20F883AB2EF9}" type="pres">
      <dgm:prSet presAssocID="{026C288A-E339-4207-8A8A-BD3E202D9C69}" presName="FourConn_3-4" presStyleLbl="fgAccFollowNode1" presStyleIdx="2" presStyleCnt="3">
        <dgm:presLayoutVars>
          <dgm:bulletEnabled val="1"/>
        </dgm:presLayoutVars>
      </dgm:prSet>
      <dgm:spPr/>
    </dgm:pt>
    <dgm:pt modelId="{87A054CA-6B24-CF47-87AC-8CA7AD2E0B04}" type="pres">
      <dgm:prSet presAssocID="{026C288A-E339-4207-8A8A-BD3E202D9C69}" presName="FourNodes_1_text" presStyleLbl="node1" presStyleIdx="3" presStyleCnt="4">
        <dgm:presLayoutVars>
          <dgm:bulletEnabled val="1"/>
        </dgm:presLayoutVars>
      </dgm:prSet>
      <dgm:spPr/>
    </dgm:pt>
    <dgm:pt modelId="{045A8E68-F6A5-D749-A75A-A0515926450C}" type="pres">
      <dgm:prSet presAssocID="{026C288A-E339-4207-8A8A-BD3E202D9C69}" presName="FourNodes_2_text" presStyleLbl="node1" presStyleIdx="3" presStyleCnt="4">
        <dgm:presLayoutVars>
          <dgm:bulletEnabled val="1"/>
        </dgm:presLayoutVars>
      </dgm:prSet>
      <dgm:spPr/>
    </dgm:pt>
    <dgm:pt modelId="{0F901175-2A29-574C-8155-B35FB6EBC5E3}" type="pres">
      <dgm:prSet presAssocID="{026C288A-E339-4207-8A8A-BD3E202D9C69}" presName="FourNodes_3_text" presStyleLbl="node1" presStyleIdx="3" presStyleCnt="4">
        <dgm:presLayoutVars>
          <dgm:bulletEnabled val="1"/>
        </dgm:presLayoutVars>
      </dgm:prSet>
      <dgm:spPr/>
    </dgm:pt>
    <dgm:pt modelId="{B50EF128-DC81-B74B-B721-FAF085D8235E}" type="pres">
      <dgm:prSet presAssocID="{026C288A-E339-4207-8A8A-BD3E202D9C69}" presName="FourNodes_4_text" presStyleLbl="node1" presStyleIdx="3" presStyleCnt="4">
        <dgm:presLayoutVars>
          <dgm:bulletEnabled val="1"/>
        </dgm:presLayoutVars>
      </dgm:prSet>
      <dgm:spPr/>
    </dgm:pt>
  </dgm:ptLst>
  <dgm:cxnLst>
    <dgm:cxn modelId="{D5015307-E508-9048-813B-EAED3CA4C219}" type="presOf" srcId="{E922DFE9-F970-4714-839D-37DB18F2191B}" destId="{BDC66136-6B21-164B-9B7C-099838D43537}" srcOrd="0" destOrd="0" presId="urn:microsoft.com/office/officeart/2005/8/layout/vProcess5"/>
    <dgm:cxn modelId="{63ABC407-1528-C04E-B4F2-C0595D2F8796}" type="presOf" srcId="{CB16A846-6629-47CE-A703-D7E46E19B636}" destId="{B50EF128-DC81-B74B-B721-FAF085D8235E}" srcOrd="1" destOrd="0" presId="urn:microsoft.com/office/officeart/2005/8/layout/vProcess5"/>
    <dgm:cxn modelId="{2754210A-62BC-2743-B4EC-20494F0F923F}" type="presOf" srcId="{3E193244-CA25-4EDA-8D07-C54BD398E1DF}" destId="{7569F68F-2F46-F344-9846-52D9936F036C}" srcOrd="0" destOrd="0" presId="urn:microsoft.com/office/officeart/2005/8/layout/vProcess5"/>
    <dgm:cxn modelId="{17929D0F-58CC-4DCB-9EF2-DA47820309E9}" srcId="{026C288A-E339-4207-8A8A-BD3E202D9C69}" destId="{FB745782-F433-4890-B887-341711A0E322}" srcOrd="2" destOrd="0" parTransId="{D5BC1A50-5AA9-4BF8-A3E3-AE0BACE1AB4D}" sibTransId="{A3A103FA-3D54-4E46-B063-3E16262F6A6F}"/>
    <dgm:cxn modelId="{9F16E810-D731-FF4E-910A-190FB3BC0AE3}" type="presOf" srcId="{CB16A846-6629-47CE-A703-D7E46E19B636}" destId="{F84A06FE-575C-B248-AED4-46451A92477E}" srcOrd="0" destOrd="0" presId="urn:microsoft.com/office/officeart/2005/8/layout/vProcess5"/>
    <dgm:cxn modelId="{2CFD8428-F62E-40E9-80BD-E3D58A8A9CD4}" srcId="{026C288A-E339-4207-8A8A-BD3E202D9C69}" destId="{3E193244-CA25-4EDA-8D07-C54BD398E1DF}" srcOrd="0" destOrd="0" parTransId="{2662A334-D39C-4F6E-953D-C62C78286310}" sibTransId="{E922DFE9-F970-4714-839D-37DB18F2191B}"/>
    <dgm:cxn modelId="{0E26BF6F-6DEF-FD4C-B56E-8D10CA163EA8}" type="presOf" srcId="{3E193244-CA25-4EDA-8D07-C54BD398E1DF}" destId="{87A054CA-6B24-CF47-87AC-8CA7AD2E0B04}" srcOrd="1" destOrd="0" presId="urn:microsoft.com/office/officeart/2005/8/layout/vProcess5"/>
    <dgm:cxn modelId="{33EFB4A0-F82F-4D4E-BAAA-CA7029196D6E}" srcId="{026C288A-E339-4207-8A8A-BD3E202D9C69}" destId="{CB16A846-6629-47CE-A703-D7E46E19B636}" srcOrd="3" destOrd="0" parTransId="{0ECBE5F4-346E-4BD2-8DAA-321129EF4D82}" sibTransId="{A65885A1-9D44-47B5-9581-5E63E7C48BA0}"/>
    <dgm:cxn modelId="{6214B2A3-1000-9648-A4F2-7872BEFF8639}" type="presOf" srcId="{FB745782-F433-4890-B887-341711A0E322}" destId="{0F901175-2A29-574C-8155-B35FB6EBC5E3}" srcOrd="1" destOrd="0" presId="urn:microsoft.com/office/officeart/2005/8/layout/vProcess5"/>
    <dgm:cxn modelId="{D09943C6-0A05-5748-A44A-16BFAB29A2C8}" type="presOf" srcId="{FB745782-F433-4890-B887-341711A0E322}" destId="{990A03AC-7F58-F142-89C8-A882E758F82C}" srcOrd="0" destOrd="0" presId="urn:microsoft.com/office/officeart/2005/8/layout/vProcess5"/>
    <dgm:cxn modelId="{00EA5DCF-1EEC-AC4B-9EC8-FC19D34E3F2F}" type="presOf" srcId="{4640791B-6DD0-4B74-BBC8-BB88BEC5AA58}" destId="{045A8E68-F6A5-D749-A75A-A0515926450C}" srcOrd="1" destOrd="0" presId="urn:microsoft.com/office/officeart/2005/8/layout/vProcess5"/>
    <dgm:cxn modelId="{B13D5BE0-B1F7-224B-8BEF-1BB745C69094}" type="presOf" srcId="{A3A103FA-3D54-4E46-B063-3E16262F6A6F}" destId="{12860BBF-30DE-714E-8BF5-20F883AB2EF9}" srcOrd="0" destOrd="0" presId="urn:microsoft.com/office/officeart/2005/8/layout/vProcess5"/>
    <dgm:cxn modelId="{C99D0EED-E9FF-C14A-BD53-69F1DC216442}" type="presOf" srcId="{E717A5F4-82BB-4FF1-936A-D375EC79B039}" destId="{482017EC-F33F-C848-9D74-CB2AFB17D818}" srcOrd="0" destOrd="0" presId="urn:microsoft.com/office/officeart/2005/8/layout/vProcess5"/>
    <dgm:cxn modelId="{A56BECEE-3554-834B-8824-FDE011CC8DF9}" type="presOf" srcId="{026C288A-E339-4207-8A8A-BD3E202D9C69}" destId="{183120C3-6169-E64C-815E-E9CF59F9C87E}" srcOrd="0" destOrd="0" presId="urn:microsoft.com/office/officeart/2005/8/layout/vProcess5"/>
    <dgm:cxn modelId="{8A356CF3-3007-40D3-B14D-8F2E32438B30}" srcId="{026C288A-E339-4207-8A8A-BD3E202D9C69}" destId="{4640791B-6DD0-4B74-BBC8-BB88BEC5AA58}" srcOrd="1" destOrd="0" parTransId="{604830FF-C343-4252-A722-40A8699CD05A}" sibTransId="{E717A5F4-82BB-4FF1-936A-D375EC79B039}"/>
    <dgm:cxn modelId="{75262BFE-05C7-AC4F-9671-F11EA29F8852}" type="presOf" srcId="{4640791B-6DD0-4B74-BBC8-BB88BEC5AA58}" destId="{6DB1538D-6C00-F149-BE9A-90432A750F6B}" srcOrd="0" destOrd="0" presId="urn:microsoft.com/office/officeart/2005/8/layout/vProcess5"/>
    <dgm:cxn modelId="{548475A5-5F87-F443-A043-77837D278DF8}" type="presParOf" srcId="{183120C3-6169-E64C-815E-E9CF59F9C87E}" destId="{969BD794-0CE7-4849-9ED5-8914801F205E}" srcOrd="0" destOrd="0" presId="urn:microsoft.com/office/officeart/2005/8/layout/vProcess5"/>
    <dgm:cxn modelId="{F5DE4F73-D2C5-1E45-8D23-70EF3030FFCC}" type="presParOf" srcId="{183120C3-6169-E64C-815E-E9CF59F9C87E}" destId="{7569F68F-2F46-F344-9846-52D9936F036C}" srcOrd="1" destOrd="0" presId="urn:microsoft.com/office/officeart/2005/8/layout/vProcess5"/>
    <dgm:cxn modelId="{C094B780-DD1C-5547-8C12-AD3BC2AD31FE}" type="presParOf" srcId="{183120C3-6169-E64C-815E-E9CF59F9C87E}" destId="{6DB1538D-6C00-F149-BE9A-90432A750F6B}" srcOrd="2" destOrd="0" presId="urn:microsoft.com/office/officeart/2005/8/layout/vProcess5"/>
    <dgm:cxn modelId="{B7EA5246-5D15-C242-A8A8-06CE4C58DDFB}" type="presParOf" srcId="{183120C3-6169-E64C-815E-E9CF59F9C87E}" destId="{990A03AC-7F58-F142-89C8-A882E758F82C}" srcOrd="3" destOrd="0" presId="urn:microsoft.com/office/officeart/2005/8/layout/vProcess5"/>
    <dgm:cxn modelId="{3DE12B5A-C036-3E46-A51B-D83DFD91E387}" type="presParOf" srcId="{183120C3-6169-E64C-815E-E9CF59F9C87E}" destId="{F84A06FE-575C-B248-AED4-46451A92477E}" srcOrd="4" destOrd="0" presId="urn:microsoft.com/office/officeart/2005/8/layout/vProcess5"/>
    <dgm:cxn modelId="{2BB762B0-2299-3D49-9499-FD90AF78DCC3}" type="presParOf" srcId="{183120C3-6169-E64C-815E-E9CF59F9C87E}" destId="{BDC66136-6B21-164B-9B7C-099838D43537}" srcOrd="5" destOrd="0" presId="urn:microsoft.com/office/officeart/2005/8/layout/vProcess5"/>
    <dgm:cxn modelId="{8FF17DCE-34A6-E542-AAA3-4E641229D338}" type="presParOf" srcId="{183120C3-6169-E64C-815E-E9CF59F9C87E}" destId="{482017EC-F33F-C848-9D74-CB2AFB17D818}" srcOrd="6" destOrd="0" presId="urn:microsoft.com/office/officeart/2005/8/layout/vProcess5"/>
    <dgm:cxn modelId="{BA81A789-1121-2346-A84C-92FF95213546}" type="presParOf" srcId="{183120C3-6169-E64C-815E-E9CF59F9C87E}" destId="{12860BBF-30DE-714E-8BF5-20F883AB2EF9}" srcOrd="7" destOrd="0" presId="urn:microsoft.com/office/officeart/2005/8/layout/vProcess5"/>
    <dgm:cxn modelId="{4B09D392-6663-9D43-B197-32D96041F4AE}" type="presParOf" srcId="{183120C3-6169-E64C-815E-E9CF59F9C87E}" destId="{87A054CA-6B24-CF47-87AC-8CA7AD2E0B04}" srcOrd="8" destOrd="0" presId="urn:microsoft.com/office/officeart/2005/8/layout/vProcess5"/>
    <dgm:cxn modelId="{963914C2-0C62-3B48-B4B6-31237EABA9F0}" type="presParOf" srcId="{183120C3-6169-E64C-815E-E9CF59F9C87E}" destId="{045A8E68-F6A5-D749-A75A-A0515926450C}" srcOrd="9" destOrd="0" presId="urn:microsoft.com/office/officeart/2005/8/layout/vProcess5"/>
    <dgm:cxn modelId="{31E3F467-C54C-F145-8F38-EF0A5BC4F9C9}" type="presParOf" srcId="{183120C3-6169-E64C-815E-E9CF59F9C87E}" destId="{0F901175-2A29-574C-8155-B35FB6EBC5E3}" srcOrd="10" destOrd="0" presId="urn:microsoft.com/office/officeart/2005/8/layout/vProcess5"/>
    <dgm:cxn modelId="{9DC74DC0-A478-7748-B151-5C2057D31996}" type="presParOf" srcId="{183120C3-6169-E64C-815E-E9CF59F9C87E}" destId="{B50EF128-DC81-B74B-B721-FAF085D8235E}"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F68F-2F46-F344-9846-52D9936F036C}">
      <dsp:nvSpPr>
        <dsp:cNvPr id="0" name=""/>
        <dsp:cNvSpPr/>
      </dsp:nvSpPr>
      <dsp:spPr>
        <a:xfrm>
          <a:off x="0" y="0"/>
          <a:ext cx="9125989" cy="95729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a:t>1. Performance Marketing Platform Updates</a:t>
          </a:r>
          <a:r>
            <a:rPr lang="en-US" sz="2900" kern="1200">
              <a:latin typeface="Calibri Light" panose="020F0302020204030204"/>
            </a:rPr>
            <a:t> </a:t>
          </a:r>
          <a:endParaRPr lang="en-US" sz="2900" kern="1200"/>
        </a:p>
      </dsp:txBody>
      <dsp:txXfrm>
        <a:off x="28038" y="28038"/>
        <a:ext cx="8012103" cy="901218"/>
      </dsp:txXfrm>
    </dsp:sp>
    <dsp:sp modelId="{6DB1538D-6C00-F149-BE9A-90432A750F6B}">
      <dsp:nvSpPr>
        <dsp:cNvPr id="0" name=""/>
        <dsp:cNvSpPr/>
      </dsp:nvSpPr>
      <dsp:spPr>
        <a:xfrm>
          <a:off x="764301" y="1131347"/>
          <a:ext cx="9125989" cy="95729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2. Banking &amp; Financial Services Industry Updates</a:t>
          </a:r>
        </a:p>
      </dsp:txBody>
      <dsp:txXfrm>
        <a:off x="792339" y="1159385"/>
        <a:ext cx="7683370" cy="901218"/>
      </dsp:txXfrm>
    </dsp:sp>
    <dsp:sp modelId="{990A03AC-7F58-F142-89C8-A882E758F82C}">
      <dsp:nvSpPr>
        <dsp:cNvPr id="0" name=""/>
        <dsp:cNvSpPr/>
      </dsp:nvSpPr>
      <dsp:spPr>
        <a:xfrm>
          <a:off x="1517195" y="2262695"/>
          <a:ext cx="9125989" cy="95729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3. Performance Marketing Trends in Banking</a:t>
          </a:r>
        </a:p>
      </dsp:txBody>
      <dsp:txXfrm>
        <a:off x="1545233" y="2290733"/>
        <a:ext cx="7694778" cy="901218"/>
      </dsp:txXfrm>
    </dsp:sp>
    <dsp:sp modelId="{F84A06FE-575C-B248-AED4-46451A92477E}">
      <dsp:nvSpPr>
        <dsp:cNvPr id="0" name=""/>
        <dsp:cNvSpPr/>
      </dsp:nvSpPr>
      <dsp:spPr>
        <a:xfrm>
          <a:off x="2281497" y="3394043"/>
          <a:ext cx="9125989" cy="95729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a:t>4. iQuanti</a:t>
          </a:r>
          <a:r>
            <a:rPr lang="en-US" sz="2900" kern="1200">
              <a:latin typeface="Calibri Light" panose="020F0302020204030204"/>
            </a:rPr>
            <a:t> Updates</a:t>
          </a:r>
          <a:endParaRPr lang="en-US" sz="2900" kern="1200"/>
        </a:p>
      </dsp:txBody>
      <dsp:txXfrm>
        <a:off x="2309535" y="3422081"/>
        <a:ext cx="7683370" cy="901218"/>
      </dsp:txXfrm>
    </dsp:sp>
    <dsp:sp modelId="{BDC66136-6B21-164B-9B7C-099838D43537}">
      <dsp:nvSpPr>
        <dsp:cNvPr id="0" name=""/>
        <dsp:cNvSpPr/>
      </dsp:nvSpPr>
      <dsp:spPr>
        <a:xfrm>
          <a:off x="8503748" y="733200"/>
          <a:ext cx="622241" cy="62224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643752" y="733200"/>
        <a:ext cx="342233" cy="468236"/>
      </dsp:txXfrm>
    </dsp:sp>
    <dsp:sp modelId="{482017EC-F33F-C848-9D74-CB2AFB17D818}">
      <dsp:nvSpPr>
        <dsp:cNvPr id="0" name=""/>
        <dsp:cNvSpPr/>
      </dsp:nvSpPr>
      <dsp:spPr>
        <a:xfrm>
          <a:off x="9268049" y="1864548"/>
          <a:ext cx="622241" cy="622241"/>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408053" y="1864548"/>
        <a:ext cx="342233" cy="468236"/>
      </dsp:txXfrm>
    </dsp:sp>
    <dsp:sp modelId="{12860BBF-30DE-714E-8BF5-20F883AB2EF9}">
      <dsp:nvSpPr>
        <dsp:cNvPr id="0" name=""/>
        <dsp:cNvSpPr/>
      </dsp:nvSpPr>
      <dsp:spPr>
        <a:xfrm>
          <a:off x="10020944" y="2995896"/>
          <a:ext cx="622241" cy="62224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10160948" y="2995896"/>
        <a:ext cx="342233" cy="46823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81BC7A-BB59-E047-BC04-BB7BC387AD3F}" type="datetimeFigureOut">
              <a:rPr lang="en-US" smtClean="0"/>
              <a:t>6/17/2021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508F03-CF5C-5740-B1D4-245BDBC08680}" type="slidenum">
              <a:rPr lang="en-US" smtClean="0"/>
              <a:t>‹#›</a:t>
            </a:fld>
            <a:endParaRPr lang="en-US"/>
          </a:p>
        </p:txBody>
      </p:sp>
    </p:spTree>
    <p:extLst>
      <p:ext uri="{BB962C8B-B14F-4D97-AF65-F5344CB8AC3E}">
        <p14:creationId xmlns:p14="http://schemas.microsoft.com/office/powerpoint/2010/main" val="2793036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508F03-CF5C-5740-B1D4-245BDBC08680}" type="slidenum">
              <a:rPr lang="en-US" smtClean="0"/>
              <a:t>2</a:t>
            </a:fld>
            <a:endParaRPr lang="en-US"/>
          </a:p>
        </p:txBody>
      </p:sp>
    </p:spTree>
    <p:extLst>
      <p:ext uri="{BB962C8B-B14F-4D97-AF65-F5344CB8AC3E}">
        <p14:creationId xmlns:p14="http://schemas.microsoft.com/office/powerpoint/2010/main" val="1259147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508F03-CF5C-5740-B1D4-245BDBC08680}" type="slidenum">
              <a:rPr lang="en-US" smtClean="0"/>
              <a:t>28</a:t>
            </a:fld>
            <a:endParaRPr lang="en-US"/>
          </a:p>
        </p:txBody>
      </p:sp>
    </p:spTree>
    <p:extLst>
      <p:ext uri="{BB962C8B-B14F-4D97-AF65-F5344CB8AC3E}">
        <p14:creationId xmlns:p14="http://schemas.microsoft.com/office/powerpoint/2010/main" val="1261653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508F03-CF5C-5740-B1D4-245BDBC08680}" type="slidenum">
              <a:rPr lang="en-US" smtClean="0"/>
              <a:t>29</a:t>
            </a:fld>
            <a:endParaRPr lang="en-US"/>
          </a:p>
        </p:txBody>
      </p:sp>
    </p:spTree>
    <p:extLst>
      <p:ext uri="{BB962C8B-B14F-4D97-AF65-F5344CB8AC3E}">
        <p14:creationId xmlns:p14="http://schemas.microsoft.com/office/powerpoint/2010/main" val="890049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508F03-CF5C-5740-B1D4-245BDBC08680}" type="slidenum">
              <a:rPr lang="en-US" smtClean="0"/>
              <a:t>30</a:t>
            </a:fld>
            <a:endParaRPr lang="en-US"/>
          </a:p>
        </p:txBody>
      </p:sp>
    </p:spTree>
    <p:extLst>
      <p:ext uri="{BB962C8B-B14F-4D97-AF65-F5344CB8AC3E}">
        <p14:creationId xmlns:p14="http://schemas.microsoft.com/office/powerpoint/2010/main" val="4245926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508F03-CF5C-5740-B1D4-245BDBC08680}" type="slidenum">
              <a:rPr lang="en-US" smtClean="0"/>
              <a:t>31</a:t>
            </a:fld>
            <a:endParaRPr lang="en-US"/>
          </a:p>
        </p:txBody>
      </p:sp>
    </p:spTree>
    <p:extLst>
      <p:ext uri="{BB962C8B-B14F-4D97-AF65-F5344CB8AC3E}">
        <p14:creationId xmlns:p14="http://schemas.microsoft.com/office/powerpoint/2010/main" val="2705926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0772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329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6477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3747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0881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8" name="Picture 7" descr="Logo&#10;&#10;Description automatically generated">
            <a:extLst>
              <a:ext uri="{FF2B5EF4-FFF2-40B4-BE49-F238E27FC236}">
                <a16:creationId xmlns:a16="http://schemas.microsoft.com/office/drawing/2014/main" id="{C2FE3879-D4CB-0243-B286-8C226310DA57}"/>
              </a:ext>
            </a:extLst>
          </p:cNvPr>
          <p:cNvPicPr>
            <a:picLocks noChangeAspect="1"/>
          </p:cNvPicPr>
          <p:nvPr userDrawn="1"/>
        </p:nvPicPr>
        <p:blipFill>
          <a:blip r:embed="rId2"/>
          <a:stretch>
            <a:fillRect/>
          </a:stretch>
        </p:blipFill>
        <p:spPr>
          <a:xfrm>
            <a:off x="9793280" y="6492875"/>
            <a:ext cx="1079159" cy="200322"/>
          </a:xfrm>
          <a:prstGeom prst="rect">
            <a:avLst/>
          </a:prstGeom>
        </p:spPr>
      </p:pic>
    </p:spTree>
    <p:extLst>
      <p:ext uri="{BB962C8B-B14F-4D97-AF65-F5344CB8AC3E}">
        <p14:creationId xmlns:p14="http://schemas.microsoft.com/office/powerpoint/2010/main" val="1533051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44A1E01-0884-B142-AD0C-A54B49369596}"/>
              </a:ext>
            </a:extLst>
          </p:cNvPr>
          <p:cNvSpPr>
            <a:spLocks noGrp="1"/>
          </p:cNvSpPr>
          <p:nvPr>
            <p:ph type="ftr" sz="quarter" idx="3"/>
          </p:nvPr>
        </p:nvSpPr>
        <p:spPr>
          <a:xfrm>
            <a:off x="8638480" y="6415126"/>
            <a:ext cx="3756706"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                                  Quarterly</a:t>
            </a:r>
          </a:p>
        </p:txBody>
      </p:sp>
      <p:sp>
        <p:nvSpPr>
          <p:cNvPr id="6" name="Slide Number Placeholder 5">
            <a:extLst>
              <a:ext uri="{FF2B5EF4-FFF2-40B4-BE49-F238E27FC236}">
                <a16:creationId xmlns:a16="http://schemas.microsoft.com/office/drawing/2014/main" id="{1D531128-D2CC-784C-A134-8A9E3D945165}"/>
              </a:ext>
            </a:extLst>
          </p:cNvPr>
          <p:cNvSpPr>
            <a:spLocks noGrp="1"/>
          </p:cNvSpPr>
          <p:nvPr>
            <p:ph type="sldNum" sz="quarter" idx="4"/>
          </p:nvPr>
        </p:nvSpPr>
        <p:spPr>
          <a:xfrm>
            <a:off x="832624" y="631190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l"/>
            <a:r>
              <a:rPr lang="en-US"/>
              <a:t>2020Q4     </a:t>
            </a:r>
            <a:fld id="{9473ABDC-E765-D645-8B34-F0D4B60B8037}" type="slidenum">
              <a:rPr lang="en-US" smtClean="0"/>
              <a:pPr algn="l"/>
              <a:t>‹#›</a:t>
            </a:fld>
            <a:endParaRPr lang="en-US"/>
          </a:p>
        </p:txBody>
      </p:sp>
      <p:pic>
        <p:nvPicPr>
          <p:cNvPr id="7" name="Picture 6" descr="Logo&#10;&#10;Description automatically generated">
            <a:extLst>
              <a:ext uri="{FF2B5EF4-FFF2-40B4-BE49-F238E27FC236}">
                <a16:creationId xmlns:a16="http://schemas.microsoft.com/office/drawing/2014/main" id="{3104B1EC-E5DF-6B40-9A21-96A19AD5DFE5}"/>
              </a:ext>
            </a:extLst>
          </p:cNvPr>
          <p:cNvPicPr>
            <a:picLocks noChangeAspect="1"/>
          </p:cNvPicPr>
          <p:nvPr userDrawn="1"/>
        </p:nvPicPr>
        <p:blipFill>
          <a:blip r:embed="rId2"/>
          <a:stretch>
            <a:fillRect/>
          </a:stretch>
        </p:blipFill>
        <p:spPr>
          <a:xfrm>
            <a:off x="9793280" y="6492875"/>
            <a:ext cx="1079159" cy="200322"/>
          </a:xfrm>
          <a:prstGeom prst="rect">
            <a:avLst/>
          </a:prstGeom>
        </p:spPr>
      </p:pic>
    </p:spTree>
    <p:extLst>
      <p:ext uri="{BB962C8B-B14F-4D97-AF65-F5344CB8AC3E}">
        <p14:creationId xmlns:p14="http://schemas.microsoft.com/office/powerpoint/2010/main" val="3336766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Picture 9" descr="Logo&#10;&#10;Description automatically generated">
            <a:extLst>
              <a:ext uri="{FF2B5EF4-FFF2-40B4-BE49-F238E27FC236}">
                <a16:creationId xmlns:a16="http://schemas.microsoft.com/office/drawing/2014/main" id="{9F10BD25-D49F-9746-B21D-1D437BCB4539}"/>
              </a:ext>
            </a:extLst>
          </p:cNvPr>
          <p:cNvPicPr>
            <a:picLocks noChangeAspect="1"/>
          </p:cNvPicPr>
          <p:nvPr userDrawn="1"/>
        </p:nvPicPr>
        <p:blipFill>
          <a:blip r:embed="rId2"/>
          <a:stretch>
            <a:fillRect/>
          </a:stretch>
        </p:blipFill>
        <p:spPr>
          <a:xfrm>
            <a:off x="9793280" y="6492875"/>
            <a:ext cx="1079159" cy="200322"/>
          </a:xfrm>
          <a:prstGeom prst="rect">
            <a:avLst/>
          </a:prstGeom>
        </p:spPr>
      </p:pic>
    </p:spTree>
    <p:extLst>
      <p:ext uri="{BB962C8B-B14F-4D97-AF65-F5344CB8AC3E}">
        <p14:creationId xmlns:p14="http://schemas.microsoft.com/office/powerpoint/2010/main" val="69029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Picture 9" descr="Logo&#10;&#10;Description automatically generated">
            <a:extLst>
              <a:ext uri="{FF2B5EF4-FFF2-40B4-BE49-F238E27FC236}">
                <a16:creationId xmlns:a16="http://schemas.microsoft.com/office/drawing/2014/main" id="{2809EBE0-139C-1241-9A14-E00F03C528F6}"/>
              </a:ext>
            </a:extLst>
          </p:cNvPr>
          <p:cNvPicPr>
            <a:picLocks noChangeAspect="1"/>
          </p:cNvPicPr>
          <p:nvPr userDrawn="1"/>
        </p:nvPicPr>
        <p:blipFill>
          <a:blip r:embed="rId2"/>
          <a:stretch>
            <a:fillRect/>
          </a:stretch>
        </p:blipFill>
        <p:spPr>
          <a:xfrm>
            <a:off x="9793280" y="6492875"/>
            <a:ext cx="1079159" cy="200322"/>
          </a:xfrm>
          <a:prstGeom prst="rect">
            <a:avLst/>
          </a:prstGeom>
        </p:spPr>
      </p:pic>
    </p:spTree>
    <p:extLst>
      <p:ext uri="{BB962C8B-B14F-4D97-AF65-F5344CB8AC3E}">
        <p14:creationId xmlns:p14="http://schemas.microsoft.com/office/powerpoint/2010/main" val="2796027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798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4202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5_Section Brea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4A93B7-0B47-384D-A4BF-B6510ACEDE25}"/>
              </a:ext>
            </a:extLst>
          </p:cNvPr>
          <p:cNvPicPr>
            <a:picLocks noChangeAspect="1"/>
          </p:cNvPicPr>
          <p:nvPr userDrawn="1"/>
        </p:nvPicPr>
        <p:blipFill rotWithShape="1">
          <a:blip r:embed="rId2" cstate="print">
            <a:alphaModFix amt="69000"/>
            <a:extLst>
              <a:ext uri="{28A0092B-C50C-407E-A947-70E740481C1C}">
                <a14:useLocalDpi xmlns:a14="http://schemas.microsoft.com/office/drawing/2010/main"/>
              </a:ext>
            </a:extLst>
          </a:blip>
          <a:srcRect/>
          <a:stretch/>
        </p:blipFill>
        <p:spPr>
          <a:xfrm>
            <a:off x="0" y="0"/>
            <a:ext cx="12192000" cy="6858000"/>
          </a:xfrm>
          <a:prstGeom prst="rect">
            <a:avLst/>
          </a:prstGeom>
          <a:solidFill>
            <a:srgbClr val="1B2658">
              <a:alpha val="67843"/>
            </a:srgbClr>
          </a:solidFill>
          <a:effectLst/>
        </p:spPr>
      </p:pic>
      <p:sp>
        <p:nvSpPr>
          <p:cNvPr id="10" name="object 12">
            <a:extLst>
              <a:ext uri="{FF2B5EF4-FFF2-40B4-BE49-F238E27FC236}">
                <a16:creationId xmlns:a16="http://schemas.microsoft.com/office/drawing/2014/main" id="{737217EE-E8E4-714B-BF20-E343310D6905}"/>
              </a:ext>
            </a:extLst>
          </p:cNvPr>
          <p:cNvSpPr/>
          <p:nvPr userDrawn="1"/>
        </p:nvSpPr>
        <p:spPr>
          <a:xfrm>
            <a:off x="296583" y="4194625"/>
            <a:ext cx="1058349" cy="1092249"/>
          </a:xfrm>
          <a:custGeom>
            <a:avLst/>
            <a:gdLst/>
            <a:ahLst/>
            <a:cxnLst/>
            <a:rect l="l" t="t" r="r" b="b"/>
            <a:pathLst>
              <a:path w="1169670" h="1207135">
                <a:moveTo>
                  <a:pt x="1144143" y="572084"/>
                </a:moveTo>
                <a:lnTo>
                  <a:pt x="1142263" y="525259"/>
                </a:lnTo>
                <a:lnTo>
                  <a:pt x="1136688" y="479463"/>
                </a:lnTo>
                <a:lnTo>
                  <a:pt x="1127582" y="434860"/>
                </a:lnTo>
                <a:lnTo>
                  <a:pt x="1115098" y="391591"/>
                </a:lnTo>
                <a:lnTo>
                  <a:pt x="1099362" y="349808"/>
                </a:lnTo>
                <a:lnTo>
                  <a:pt x="1080528" y="309638"/>
                </a:lnTo>
                <a:lnTo>
                  <a:pt x="1058760" y="271246"/>
                </a:lnTo>
                <a:lnTo>
                  <a:pt x="1034173" y="234772"/>
                </a:lnTo>
                <a:lnTo>
                  <a:pt x="1006944" y="200367"/>
                </a:lnTo>
                <a:lnTo>
                  <a:pt x="977201" y="168160"/>
                </a:lnTo>
                <a:lnTo>
                  <a:pt x="945095" y="138328"/>
                </a:lnTo>
                <a:lnTo>
                  <a:pt x="910767" y="110985"/>
                </a:lnTo>
                <a:lnTo>
                  <a:pt x="874369" y="86296"/>
                </a:lnTo>
                <a:lnTo>
                  <a:pt x="836053" y="64414"/>
                </a:lnTo>
                <a:lnTo>
                  <a:pt x="795959" y="45466"/>
                </a:lnTo>
                <a:lnTo>
                  <a:pt x="754227" y="29603"/>
                </a:lnTo>
                <a:lnTo>
                  <a:pt x="711009" y="16979"/>
                </a:lnTo>
                <a:lnTo>
                  <a:pt x="666457" y="7747"/>
                </a:lnTo>
                <a:lnTo>
                  <a:pt x="620712" y="2032"/>
                </a:lnTo>
                <a:lnTo>
                  <a:pt x="573925" y="0"/>
                </a:lnTo>
                <a:lnTo>
                  <a:pt x="570230" y="0"/>
                </a:lnTo>
                <a:lnTo>
                  <a:pt x="523430" y="2032"/>
                </a:lnTo>
                <a:lnTo>
                  <a:pt x="477685" y="7747"/>
                </a:lnTo>
                <a:lnTo>
                  <a:pt x="433133" y="16979"/>
                </a:lnTo>
                <a:lnTo>
                  <a:pt x="389928" y="29603"/>
                </a:lnTo>
                <a:lnTo>
                  <a:pt x="348195" y="45466"/>
                </a:lnTo>
                <a:lnTo>
                  <a:pt x="308102" y="64414"/>
                </a:lnTo>
                <a:lnTo>
                  <a:pt x="269773" y="86296"/>
                </a:lnTo>
                <a:lnTo>
                  <a:pt x="233375" y="110985"/>
                </a:lnTo>
                <a:lnTo>
                  <a:pt x="199059" y="138328"/>
                </a:lnTo>
                <a:lnTo>
                  <a:pt x="166954" y="168160"/>
                </a:lnTo>
                <a:lnTo>
                  <a:pt x="137198" y="200367"/>
                </a:lnTo>
                <a:lnTo>
                  <a:pt x="109969" y="234772"/>
                </a:lnTo>
                <a:lnTo>
                  <a:pt x="85394" y="271246"/>
                </a:lnTo>
                <a:lnTo>
                  <a:pt x="63614" y="309638"/>
                </a:lnTo>
                <a:lnTo>
                  <a:pt x="44780" y="349808"/>
                </a:lnTo>
                <a:lnTo>
                  <a:pt x="29057" y="391591"/>
                </a:lnTo>
                <a:lnTo>
                  <a:pt x="16560" y="434860"/>
                </a:lnTo>
                <a:lnTo>
                  <a:pt x="7454" y="479463"/>
                </a:lnTo>
                <a:lnTo>
                  <a:pt x="1892" y="525259"/>
                </a:lnTo>
                <a:lnTo>
                  <a:pt x="0" y="572084"/>
                </a:lnTo>
                <a:lnTo>
                  <a:pt x="1892" y="619010"/>
                </a:lnTo>
                <a:lnTo>
                  <a:pt x="7493" y="664883"/>
                </a:lnTo>
                <a:lnTo>
                  <a:pt x="16624" y="709561"/>
                </a:lnTo>
                <a:lnTo>
                  <a:pt x="29159" y="752906"/>
                </a:lnTo>
                <a:lnTo>
                  <a:pt x="44958" y="794766"/>
                </a:lnTo>
                <a:lnTo>
                  <a:pt x="63855" y="834999"/>
                </a:lnTo>
                <a:lnTo>
                  <a:pt x="85712" y="873442"/>
                </a:lnTo>
                <a:lnTo>
                  <a:pt x="110375" y="909955"/>
                </a:lnTo>
                <a:lnTo>
                  <a:pt x="137706" y="944397"/>
                </a:lnTo>
                <a:lnTo>
                  <a:pt x="167551" y="976617"/>
                </a:lnTo>
                <a:lnTo>
                  <a:pt x="199771" y="1006462"/>
                </a:lnTo>
                <a:lnTo>
                  <a:pt x="234213" y="1033792"/>
                </a:lnTo>
                <a:lnTo>
                  <a:pt x="270725" y="1058468"/>
                </a:lnTo>
                <a:lnTo>
                  <a:pt x="309168" y="1080325"/>
                </a:lnTo>
                <a:lnTo>
                  <a:pt x="349389" y="1099223"/>
                </a:lnTo>
                <a:lnTo>
                  <a:pt x="391248" y="1115009"/>
                </a:lnTo>
                <a:lnTo>
                  <a:pt x="434594" y="1127544"/>
                </a:lnTo>
                <a:lnTo>
                  <a:pt x="479285" y="1136688"/>
                </a:lnTo>
                <a:lnTo>
                  <a:pt x="525157" y="1142276"/>
                </a:lnTo>
                <a:lnTo>
                  <a:pt x="572071" y="1144181"/>
                </a:lnTo>
                <a:lnTo>
                  <a:pt x="626198" y="1141641"/>
                </a:lnTo>
                <a:lnTo>
                  <a:pt x="678878" y="1134173"/>
                </a:lnTo>
                <a:lnTo>
                  <a:pt x="729919" y="1122045"/>
                </a:lnTo>
                <a:lnTo>
                  <a:pt x="779081" y="1105458"/>
                </a:lnTo>
                <a:lnTo>
                  <a:pt x="826135" y="1084668"/>
                </a:lnTo>
                <a:lnTo>
                  <a:pt x="715810" y="904163"/>
                </a:lnTo>
                <a:lnTo>
                  <a:pt x="681951" y="916863"/>
                </a:lnTo>
                <a:lnTo>
                  <a:pt x="646582" y="926198"/>
                </a:lnTo>
                <a:lnTo>
                  <a:pt x="609892" y="931964"/>
                </a:lnTo>
                <a:lnTo>
                  <a:pt x="572071" y="933919"/>
                </a:lnTo>
                <a:lnTo>
                  <a:pt x="522973" y="930617"/>
                </a:lnTo>
                <a:lnTo>
                  <a:pt x="475881" y="920991"/>
                </a:lnTo>
                <a:lnTo>
                  <a:pt x="431228" y="905484"/>
                </a:lnTo>
                <a:lnTo>
                  <a:pt x="389458" y="884516"/>
                </a:lnTo>
                <a:lnTo>
                  <a:pt x="350977" y="858532"/>
                </a:lnTo>
                <a:lnTo>
                  <a:pt x="316217" y="827938"/>
                </a:lnTo>
                <a:lnTo>
                  <a:pt x="285635" y="793191"/>
                </a:lnTo>
                <a:lnTo>
                  <a:pt x="259651" y="754710"/>
                </a:lnTo>
                <a:lnTo>
                  <a:pt x="238683" y="712927"/>
                </a:lnTo>
                <a:lnTo>
                  <a:pt x="223177" y="668274"/>
                </a:lnTo>
                <a:lnTo>
                  <a:pt x="213550" y="621182"/>
                </a:lnTo>
                <a:lnTo>
                  <a:pt x="210248" y="572084"/>
                </a:lnTo>
                <a:lnTo>
                  <a:pt x="213550" y="522986"/>
                </a:lnTo>
                <a:lnTo>
                  <a:pt x="223177" y="475894"/>
                </a:lnTo>
                <a:lnTo>
                  <a:pt x="238683" y="431253"/>
                </a:lnTo>
                <a:lnTo>
                  <a:pt x="259651" y="389470"/>
                </a:lnTo>
                <a:lnTo>
                  <a:pt x="285635" y="350989"/>
                </a:lnTo>
                <a:lnTo>
                  <a:pt x="316217" y="316255"/>
                </a:lnTo>
                <a:lnTo>
                  <a:pt x="350977" y="285673"/>
                </a:lnTo>
                <a:lnTo>
                  <a:pt x="389458" y="259676"/>
                </a:lnTo>
                <a:lnTo>
                  <a:pt x="431228" y="238721"/>
                </a:lnTo>
                <a:lnTo>
                  <a:pt x="475881" y="223215"/>
                </a:lnTo>
                <a:lnTo>
                  <a:pt x="522973" y="213588"/>
                </a:lnTo>
                <a:lnTo>
                  <a:pt x="572071" y="210286"/>
                </a:lnTo>
                <a:lnTo>
                  <a:pt x="621169" y="213588"/>
                </a:lnTo>
                <a:lnTo>
                  <a:pt x="668261" y="223215"/>
                </a:lnTo>
                <a:lnTo>
                  <a:pt x="712914" y="238721"/>
                </a:lnTo>
                <a:lnTo>
                  <a:pt x="754697" y="259676"/>
                </a:lnTo>
                <a:lnTo>
                  <a:pt x="793178" y="285673"/>
                </a:lnTo>
                <a:lnTo>
                  <a:pt x="827925" y="316255"/>
                </a:lnTo>
                <a:lnTo>
                  <a:pt x="858507" y="350989"/>
                </a:lnTo>
                <a:lnTo>
                  <a:pt x="884504" y="389470"/>
                </a:lnTo>
                <a:lnTo>
                  <a:pt x="905459" y="431253"/>
                </a:lnTo>
                <a:lnTo>
                  <a:pt x="920978" y="475894"/>
                </a:lnTo>
                <a:lnTo>
                  <a:pt x="930592" y="522986"/>
                </a:lnTo>
                <a:lnTo>
                  <a:pt x="933894" y="572084"/>
                </a:lnTo>
                <a:lnTo>
                  <a:pt x="929932" y="625729"/>
                </a:lnTo>
                <a:lnTo>
                  <a:pt x="918425" y="676910"/>
                </a:lnTo>
                <a:lnTo>
                  <a:pt x="899972" y="725068"/>
                </a:lnTo>
                <a:lnTo>
                  <a:pt x="875131" y="769658"/>
                </a:lnTo>
                <a:lnTo>
                  <a:pt x="1056830" y="875766"/>
                </a:lnTo>
                <a:lnTo>
                  <a:pt x="1082484" y="830453"/>
                </a:lnTo>
                <a:lnTo>
                  <a:pt x="1104036" y="782701"/>
                </a:lnTo>
                <a:lnTo>
                  <a:pt x="1121219" y="732764"/>
                </a:lnTo>
                <a:lnTo>
                  <a:pt x="1133792" y="680847"/>
                </a:lnTo>
                <a:lnTo>
                  <a:pt x="1141514" y="627214"/>
                </a:lnTo>
                <a:lnTo>
                  <a:pt x="1144143" y="572084"/>
                </a:lnTo>
                <a:close/>
              </a:path>
              <a:path w="1169670" h="1207135">
                <a:moveTo>
                  <a:pt x="1169416" y="987221"/>
                </a:moveTo>
                <a:lnTo>
                  <a:pt x="1008519" y="892327"/>
                </a:lnTo>
                <a:lnTo>
                  <a:pt x="953922" y="956208"/>
                </a:lnTo>
                <a:lnTo>
                  <a:pt x="900290" y="1002576"/>
                </a:lnTo>
                <a:lnTo>
                  <a:pt x="859447" y="1030820"/>
                </a:lnTo>
                <a:lnTo>
                  <a:pt x="843216" y="1040371"/>
                </a:lnTo>
                <a:lnTo>
                  <a:pt x="833755" y="1026007"/>
                </a:lnTo>
                <a:lnTo>
                  <a:pt x="946899" y="1206601"/>
                </a:lnTo>
                <a:lnTo>
                  <a:pt x="973023" y="1189583"/>
                </a:lnTo>
                <a:lnTo>
                  <a:pt x="1035100" y="1142936"/>
                </a:lnTo>
                <a:lnTo>
                  <a:pt x="1108710" y="1073277"/>
                </a:lnTo>
                <a:lnTo>
                  <a:pt x="1169416" y="987221"/>
                </a:lnTo>
                <a:close/>
              </a:path>
            </a:pathLst>
          </a:custGeom>
          <a:solidFill>
            <a:srgbClr val="FFFFFF">
              <a:alpha val="50000"/>
            </a:srgbClr>
          </a:solidFill>
        </p:spPr>
        <p:txBody>
          <a:bodyPr wrap="square" lIns="0" tIns="0" rIns="0" bIns="0" rtlCol="0"/>
          <a:lstStyle/>
          <a:p>
            <a:endParaRPr sz="2400"/>
          </a:p>
        </p:txBody>
      </p:sp>
      <p:cxnSp>
        <p:nvCxnSpPr>
          <p:cNvPr id="11" name="Straight Connector 10">
            <a:extLst>
              <a:ext uri="{FF2B5EF4-FFF2-40B4-BE49-F238E27FC236}">
                <a16:creationId xmlns:a16="http://schemas.microsoft.com/office/drawing/2014/main" id="{9870B1EE-01E1-9141-A0A4-4B60D430B32A}"/>
              </a:ext>
            </a:extLst>
          </p:cNvPr>
          <p:cNvCxnSpPr>
            <a:cxnSpLocks/>
          </p:cNvCxnSpPr>
          <p:nvPr userDrawn="1"/>
        </p:nvCxnSpPr>
        <p:spPr>
          <a:xfrm>
            <a:off x="1618407" y="4158122"/>
            <a:ext cx="0" cy="11652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F64BE525-1EF7-1049-8688-25251120D018}"/>
              </a:ext>
            </a:extLst>
          </p:cNvPr>
          <p:cNvSpPr>
            <a:spLocks noGrp="1"/>
          </p:cNvSpPr>
          <p:nvPr>
            <p:ph type="title" hasCustomPrompt="1"/>
          </p:nvPr>
        </p:nvSpPr>
        <p:spPr>
          <a:xfrm>
            <a:off x="1803914" y="4245423"/>
            <a:ext cx="9622729" cy="998611"/>
          </a:xfrm>
          <a:prstGeom prst="rect">
            <a:avLst/>
          </a:prstGeom>
        </p:spPr>
        <p:txBody>
          <a:bodyPr lIns="0" anchor="b">
            <a:noAutofit/>
          </a:bodyPr>
          <a:lstStyle>
            <a:lvl1pPr>
              <a:defRPr sz="6000">
                <a:solidFill>
                  <a:schemeClr val="bg1"/>
                </a:solidFill>
              </a:defRPr>
            </a:lvl1pPr>
          </a:lstStyle>
          <a:p>
            <a:r>
              <a:rPr lang="en-US"/>
              <a:t>Click to edit title</a:t>
            </a:r>
          </a:p>
        </p:txBody>
      </p:sp>
    </p:spTree>
    <p:extLst>
      <p:ext uri="{BB962C8B-B14F-4D97-AF65-F5344CB8AC3E}">
        <p14:creationId xmlns:p14="http://schemas.microsoft.com/office/powerpoint/2010/main" val="102680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250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4078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57189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5366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4814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196824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8470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68227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098687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3931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22671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Conten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4BE6DD9-9883-EF43-93CB-F994DB1D96AD}"/>
              </a:ext>
            </a:extLst>
          </p:cNvPr>
          <p:cNvSpPr>
            <a:spLocks noGrp="1"/>
          </p:cNvSpPr>
          <p:nvPr>
            <p:ph idx="1"/>
          </p:nvPr>
        </p:nvSpPr>
        <p:spPr>
          <a:xfrm>
            <a:off x="838200" y="1572768"/>
            <a:ext cx="10515600" cy="4351339"/>
          </a:xfrm>
        </p:spPr>
        <p:txBody>
          <a:bodyPr>
            <a:noAutofit/>
          </a:bodyPr>
          <a:lstStyle>
            <a:lvl1pPr>
              <a:lnSpc>
                <a:spcPct val="100000"/>
              </a:lnSpc>
              <a:spcBef>
                <a:spcPts val="500"/>
              </a:spcBef>
              <a:spcAft>
                <a:spcPts val="800"/>
              </a:spcAft>
              <a:defRPr sz="2133"/>
            </a:lvl1pPr>
            <a:lvl2pPr>
              <a:lnSpc>
                <a:spcPct val="100000"/>
              </a:lnSpc>
              <a:spcBef>
                <a:spcPts val="500"/>
              </a:spcBef>
              <a:spcAft>
                <a:spcPts val="800"/>
              </a:spcAft>
              <a:defRPr sz="1867"/>
            </a:lvl2pPr>
            <a:lvl3pPr>
              <a:lnSpc>
                <a:spcPct val="100000"/>
              </a:lnSpc>
              <a:spcBef>
                <a:spcPts val="500"/>
              </a:spcBef>
              <a:spcAft>
                <a:spcPts val="800"/>
              </a:spcAft>
              <a:defRPr sz="1600"/>
            </a:lvl3pPr>
            <a:lvl4pPr>
              <a:lnSpc>
                <a:spcPct val="100000"/>
              </a:lnSpc>
              <a:spcBef>
                <a:spcPts val="500"/>
              </a:spcBef>
              <a:spcAft>
                <a:spcPts val="800"/>
              </a:spcAft>
              <a:defRPr sz="1333"/>
            </a:lvl4pPr>
            <a:lvl5pPr>
              <a:lnSpc>
                <a:spcPct val="100000"/>
              </a:lnSpc>
              <a:spcBef>
                <a:spcPts val="500"/>
              </a:spcBef>
              <a:spcAft>
                <a:spcPts val="800"/>
              </a:spcAft>
              <a:defRPr sz="10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212D0D66-EEFF-A542-9534-3E183D726113}"/>
              </a:ext>
            </a:extLst>
          </p:cNvPr>
          <p:cNvSpPr>
            <a:spLocks noGrp="1"/>
          </p:cNvSpPr>
          <p:nvPr>
            <p:ph type="title" hasCustomPrompt="1"/>
          </p:nvPr>
        </p:nvSpPr>
        <p:spPr>
          <a:xfrm>
            <a:off x="841248" y="365123"/>
            <a:ext cx="10515600" cy="792480"/>
          </a:xfrm>
        </p:spPr>
        <p:txBody>
          <a:bodyPr lIns="0">
            <a:noAutofit/>
          </a:bodyPr>
          <a:lstStyle>
            <a:lvl1pPr>
              <a:defRPr sz="2400"/>
            </a:lvl1pPr>
          </a:lstStyle>
          <a:p>
            <a:r>
              <a:rPr lang="en-US"/>
              <a:t>Click To Edit Master Title Style</a:t>
            </a:r>
          </a:p>
        </p:txBody>
      </p:sp>
    </p:spTree>
    <p:extLst>
      <p:ext uri="{BB962C8B-B14F-4D97-AF65-F5344CB8AC3E}">
        <p14:creationId xmlns:p14="http://schemas.microsoft.com/office/powerpoint/2010/main" val="12103630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3_Section Break">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582D743-3E77-844C-A601-57B89C8F3F87}"/>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0" y="0"/>
            <a:ext cx="12192000" cy="6861048"/>
          </a:xfrm>
          <a:prstGeom prst="rect">
            <a:avLst/>
          </a:prstGeom>
          <a:solidFill>
            <a:srgbClr val="1B2658">
              <a:alpha val="67843"/>
            </a:srgbClr>
          </a:solidFill>
          <a:effectLst/>
        </p:spPr>
      </p:pic>
      <p:sp>
        <p:nvSpPr>
          <p:cNvPr id="9" name="object 12">
            <a:extLst>
              <a:ext uri="{FF2B5EF4-FFF2-40B4-BE49-F238E27FC236}">
                <a16:creationId xmlns:a16="http://schemas.microsoft.com/office/drawing/2014/main" id="{38C77EA1-CE00-A344-933D-BD57E9409DF6}"/>
              </a:ext>
            </a:extLst>
          </p:cNvPr>
          <p:cNvSpPr/>
          <p:nvPr userDrawn="1"/>
        </p:nvSpPr>
        <p:spPr>
          <a:xfrm>
            <a:off x="296583" y="4194625"/>
            <a:ext cx="1058349" cy="1092249"/>
          </a:xfrm>
          <a:custGeom>
            <a:avLst/>
            <a:gdLst/>
            <a:ahLst/>
            <a:cxnLst/>
            <a:rect l="l" t="t" r="r" b="b"/>
            <a:pathLst>
              <a:path w="1169670" h="1207135">
                <a:moveTo>
                  <a:pt x="1144143" y="572084"/>
                </a:moveTo>
                <a:lnTo>
                  <a:pt x="1142263" y="525259"/>
                </a:lnTo>
                <a:lnTo>
                  <a:pt x="1136688" y="479463"/>
                </a:lnTo>
                <a:lnTo>
                  <a:pt x="1127582" y="434860"/>
                </a:lnTo>
                <a:lnTo>
                  <a:pt x="1115098" y="391591"/>
                </a:lnTo>
                <a:lnTo>
                  <a:pt x="1099362" y="349808"/>
                </a:lnTo>
                <a:lnTo>
                  <a:pt x="1080528" y="309638"/>
                </a:lnTo>
                <a:lnTo>
                  <a:pt x="1058760" y="271246"/>
                </a:lnTo>
                <a:lnTo>
                  <a:pt x="1034173" y="234772"/>
                </a:lnTo>
                <a:lnTo>
                  <a:pt x="1006944" y="200367"/>
                </a:lnTo>
                <a:lnTo>
                  <a:pt x="977201" y="168160"/>
                </a:lnTo>
                <a:lnTo>
                  <a:pt x="945095" y="138328"/>
                </a:lnTo>
                <a:lnTo>
                  <a:pt x="910767" y="110985"/>
                </a:lnTo>
                <a:lnTo>
                  <a:pt x="874369" y="86296"/>
                </a:lnTo>
                <a:lnTo>
                  <a:pt x="836053" y="64414"/>
                </a:lnTo>
                <a:lnTo>
                  <a:pt x="795959" y="45466"/>
                </a:lnTo>
                <a:lnTo>
                  <a:pt x="754227" y="29603"/>
                </a:lnTo>
                <a:lnTo>
                  <a:pt x="711009" y="16979"/>
                </a:lnTo>
                <a:lnTo>
                  <a:pt x="666457" y="7747"/>
                </a:lnTo>
                <a:lnTo>
                  <a:pt x="620712" y="2032"/>
                </a:lnTo>
                <a:lnTo>
                  <a:pt x="573925" y="0"/>
                </a:lnTo>
                <a:lnTo>
                  <a:pt x="570230" y="0"/>
                </a:lnTo>
                <a:lnTo>
                  <a:pt x="523430" y="2032"/>
                </a:lnTo>
                <a:lnTo>
                  <a:pt x="477685" y="7747"/>
                </a:lnTo>
                <a:lnTo>
                  <a:pt x="433133" y="16979"/>
                </a:lnTo>
                <a:lnTo>
                  <a:pt x="389928" y="29603"/>
                </a:lnTo>
                <a:lnTo>
                  <a:pt x="348195" y="45466"/>
                </a:lnTo>
                <a:lnTo>
                  <a:pt x="308102" y="64414"/>
                </a:lnTo>
                <a:lnTo>
                  <a:pt x="269773" y="86296"/>
                </a:lnTo>
                <a:lnTo>
                  <a:pt x="233375" y="110985"/>
                </a:lnTo>
                <a:lnTo>
                  <a:pt x="199059" y="138328"/>
                </a:lnTo>
                <a:lnTo>
                  <a:pt x="166954" y="168160"/>
                </a:lnTo>
                <a:lnTo>
                  <a:pt x="137198" y="200367"/>
                </a:lnTo>
                <a:lnTo>
                  <a:pt x="109969" y="234772"/>
                </a:lnTo>
                <a:lnTo>
                  <a:pt x="85394" y="271246"/>
                </a:lnTo>
                <a:lnTo>
                  <a:pt x="63614" y="309638"/>
                </a:lnTo>
                <a:lnTo>
                  <a:pt x="44780" y="349808"/>
                </a:lnTo>
                <a:lnTo>
                  <a:pt x="29057" y="391591"/>
                </a:lnTo>
                <a:lnTo>
                  <a:pt x="16560" y="434860"/>
                </a:lnTo>
                <a:lnTo>
                  <a:pt x="7454" y="479463"/>
                </a:lnTo>
                <a:lnTo>
                  <a:pt x="1892" y="525259"/>
                </a:lnTo>
                <a:lnTo>
                  <a:pt x="0" y="572084"/>
                </a:lnTo>
                <a:lnTo>
                  <a:pt x="1892" y="619010"/>
                </a:lnTo>
                <a:lnTo>
                  <a:pt x="7493" y="664883"/>
                </a:lnTo>
                <a:lnTo>
                  <a:pt x="16624" y="709561"/>
                </a:lnTo>
                <a:lnTo>
                  <a:pt x="29159" y="752906"/>
                </a:lnTo>
                <a:lnTo>
                  <a:pt x="44958" y="794766"/>
                </a:lnTo>
                <a:lnTo>
                  <a:pt x="63855" y="834999"/>
                </a:lnTo>
                <a:lnTo>
                  <a:pt x="85712" y="873442"/>
                </a:lnTo>
                <a:lnTo>
                  <a:pt x="110375" y="909955"/>
                </a:lnTo>
                <a:lnTo>
                  <a:pt x="137706" y="944397"/>
                </a:lnTo>
                <a:lnTo>
                  <a:pt x="167551" y="976617"/>
                </a:lnTo>
                <a:lnTo>
                  <a:pt x="199771" y="1006462"/>
                </a:lnTo>
                <a:lnTo>
                  <a:pt x="234213" y="1033792"/>
                </a:lnTo>
                <a:lnTo>
                  <a:pt x="270725" y="1058468"/>
                </a:lnTo>
                <a:lnTo>
                  <a:pt x="309168" y="1080325"/>
                </a:lnTo>
                <a:lnTo>
                  <a:pt x="349389" y="1099223"/>
                </a:lnTo>
                <a:lnTo>
                  <a:pt x="391248" y="1115009"/>
                </a:lnTo>
                <a:lnTo>
                  <a:pt x="434594" y="1127544"/>
                </a:lnTo>
                <a:lnTo>
                  <a:pt x="479285" y="1136688"/>
                </a:lnTo>
                <a:lnTo>
                  <a:pt x="525157" y="1142276"/>
                </a:lnTo>
                <a:lnTo>
                  <a:pt x="572071" y="1144181"/>
                </a:lnTo>
                <a:lnTo>
                  <a:pt x="626198" y="1141641"/>
                </a:lnTo>
                <a:lnTo>
                  <a:pt x="678878" y="1134173"/>
                </a:lnTo>
                <a:lnTo>
                  <a:pt x="729919" y="1122045"/>
                </a:lnTo>
                <a:lnTo>
                  <a:pt x="779081" y="1105458"/>
                </a:lnTo>
                <a:lnTo>
                  <a:pt x="826135" y="1084668"/>
                </a:lnTo>
                <a:lnTo>
                  <a:pt x="715810" y="904163"/>
                </a:lnTo>
                <a:lnTo>
                  <a:pt x="681951" y="916863"/>
                </a:lnTo>
                <a:lnTo>
                  <a:pt x="646582" y="926198"/>
                </a:lnTo>
                <a:lnTo>
                  <a:pt x="609892" y="931964"/>
                </a:lnTo>
                <a:lnTo>
                  <a:pt x="572071" y="933919"/>
                </a:lnTo>
                <a:lnTo>
                  <a:pt x="522973" y="930617"/>
                </a:lnTo>
                <a:lnTo>
                  <a:pt x="475881" y="920991"/>
                </a:lnTo>
                <a:lnTo>
                  <a:pt x="431228" y="905484"/>
                </a:lnTo>
                <a:lnTo>
                  <a:pt x="389458" y="884516"/>
                </a:lnTo>
                <a:lnTo>
                  <a:pt x="350977" y="858532"/>
                </a:lnTo>
                <a:lnTo>
                  <a:pt x="316217" y="827938"/>
                </a:lnTo>
                <a:lnTo>
                  <a:pt x="285635" y="793191"/>
                </a:lnTo>
                <a:lnTo>
                  <a:pt x="259651" y="754710"/>
                </a:lnTo>
                <a:lnTo>
                  <a:pt x="238683" y="712927"/>
                </a:lnTo>
                <a:lnTo>
                  <a:pt x="223177" y="668274"/>
                </a:lnTo>
                <a:lnTo>
                  <a:pt x="213550" y="621182"/>
                </a:lnTo>
                <a:lnTo>
                  <a:pt x="210248" y="572084"/>
                </a:lnTo>
                <a:lnTo>
                  <a:pt x="213550" y="522986"/>
                </a:lnTo>
                <a:lnTo>
                  <a:pt x="223177" y="475894"/>
                </a:lnTo>
                <a:lnTo>
                  <a:pt x="238683" y="431253"/>
                </a:lnTo>
                <a:lnTo>
                  <a:pt x="259651" y="389470"/>
                </a:lnTo>
                <a:lnTo>
                  <a:pt x="285635" y="350989"/>
                </a:lnTo>
                <a:lnTo>
                  <a:pt x="316217" y="316255"/>
                </a:lnTo>
                <a:lnTo>
                  <a:pt x="350977" y="285673"/>
                </a:lnTo>
                <a:lnTo>
                  <a:pt x="389458" y="259676"/>
                </a:lnTo>
                <a:lnTo>
                  <a:pt x="431228" y="238721"/>
                </a:lnTo>
                <a:lnTo>
                  <a:pt x="475881" y="223215"/>
                </a:lnTo>
                <a:lnTo>
                  <a:pt x="522973" y="213588"/>
                </a:lnTo>
                <a:lnTo>
                  <a:pt x="572071" y="210286"/>
                </a:lnTo>
                <a:lnTo>
                  <a:pt x="621169" y="213588"/>
                </a:lnTo>
                <a:lnTo>
                  <a:pt x="668261" y="223215"/>
                </a:lnTo>
                <a:lnTo>
                  <a:pt x="712914" y="238721"/>
                </a:lnTo>
                <a:lnTo>
                  <a:pt x="754697" y="259676"/>
                </a:lnTo>
                <a:lnTo>
                  <a:pt x="793178" y="285673"/>
                </a:lnTo>
                <a:lnTo>
                  <a:pt x="827925" y="316255"/>
                </a:lnTo>
                <a:lnTo>
                  <a:pt x="858507" y="350989"/>
                </a:lnTo>
                <a:lnTo>
                  <a:pt x="884504" y="389470"/>
                </a:lnTo>
                <a:lnTo>
                  <a:pt x="905459" y="431253"/>
                </a:lnTo>
                <a:lnTo>
                  <a:pt x="920978" y="475894"/>
                </a:lnTo>
                <a:lnTo>
                  <a:pt x="930592" y="522986"/>
                </a:lnTo>
                <a:lnTo>
                  <a:pt x="933894" y="572084"/>
                </a:lnTo>
                <a:lnTo>
                  <a:pt x="929932" y="625729"/>
                </a:lnTo>
                <a:lnTo>
                  <a:pt x="918425" y="676910"/>
                </a:lnTo>
                <a:lnTo>
                  <a:pt x="899972" y="725068"/>
                </a:lnTo>
                <a:lnTo>
                  <a:pt x="875131" y="769658"/>
                </a:lnTo>
                <a:lnTo>
                  <a:pt x="1056830" y="875766"/>
                </a:lnTo>
                <a:lnTo>
                  <a:pt x="1082484" y="830453"/>
                </a:lnTo>
                <a:lnTo>
                  <a:pt x="1104036" y="782701"/>
                </a:lnTo>
                <a:lnTo>
                  <a:pt x="1121219" y="732764"/>
                </a:lnTo>
                <a:lnTo>
                  <a:pt x="1133792" y="680847"/>
                </a:lnTo>
                <a:lnTo>
                  <a:pt x="1141514" y="627214"/>
                </a:lnTo>
                <a:lnTo>
                  <a:pt x="1144143" y="572084"/>
                </a:lnTo>
                <a:close/>
              </a:path>
              <a:path w="1169670" h="1207135">
                <a:moveTo>
                  <a:pt x="1169416" y="987221"/>
                </a:moveTo>
                <a:lnTo>
                  <a:pt x="1008519" y="892327"/>
                </a:lnTo>
                <a:lnTo>
                  <a:pt x="953922" y="956208"/>
                </a:lnTo>
                <a:lnTo>
                  <a:pt x="900290" y="1002576"/>
                </a:lnTo>
                <a:lnTo>
                  <a:pt x="859447" y="1030820"/>
                </a:lnTo>
                <a:lnTo>
                  <a:pt x="843216" y="1040371"/>
                </a:lnTo>
                <a:lnTo>
                  <a:pt x="833755" y="1026007"/>
                </a:lnTo>
                <a:lnTo>
                  <a:pt x="946899" y="1206601"/>
                </a:lnTo>
                <a:lnTo>
                  <a:pt x="973023" y="1189583"/>
                </a:lnTo>
                <a:lnTo>
                  <a:pt x="1035100" y="1142936"/>
                </a:lnTo>
                <a:lnTo>
                  <a:pt x="1108710" y="1073277"/>
                </a:lnTo>
                <a:lnTo>
                  <a:pt x="1169416" y="987221"/>
                </a:lnTo>
                <a:close/>
              </a:path>
            </a:pathLst>
          </a:custGeom>
          <a:solidFill>
            <a:srgbClr val="FFFFFF">
              <a:alpha val="50000"/>
            </a:srgbClr>
          </a:solidFill>
        </p:spPr>
        <p:txBody>
          <a:bodyPr wrap="square" lIns="0" tIns="0" rIns="0" bIns="0" rtlCol="0"/>
          <a:lstStyle/>
          <a:p>
            <a:endParaRPr sz="2400"/>
          </a:p>
        </p:txBody>
      </p:sp>
      <p:cxnSp>
        <p:nvCxnSpPr>
          <p:cNvPr id="10" name="Straight Connector 9">
            <a:extLst>
              <a:ext uri="{FF2B5EF4-FFF2-40B4-BE49-F238E27FC236}">
                <a16:creationId xmlns:a16="http://schemas.microsoft.com/office/drawing/2014/main" id="{37DC5D76-6466-9948-93E3-443E43B86489}"/>
              </a:ext>
            </a:extLst>
          </p:cNvPr>
          <p:cNvCxnSpPr>
            <a:cxnSpLocks/>
          </p:cNvCxnSpPr>
          <p:nvPr userDrawn="1"/>
        </p:nvCxnSpPr>
        <p:spPr>
          <a:xfrm>
            <a:off x="1618407" y="4158122"/>
            <a:ext cx="0" cy="11652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B0EB6D05-A3B9-BC4D-A02F-0C91F60DB5A1}"/>
              </a:ext>
            </a:extLst>
          </p:cNvPr>
          <p:cNvSpPr>
            <a:spLocks noGrp="1"/>
          </p:cNvSpPr>
          <p:nvPr>
            <p:ph type="title" hasCustomPrompt="1"/>
          </p:nvPr>
        </p:nvSpPr>
        <p:spPr>
          <a:xfrm>
            <a:off x="1803914" y="4245423"/>
            <a:ext cx="9622729" cy="998611"/>
          </a:xfrm>
          <a:prstGeom prst="rect">
            <a:avLst/>
          </a:prstGeom>
        </p:spPr>
        <p:txBody>
          <a:bodyPr lIns="0" anchor="b">
            <a:noAutofit/>
          </a:bodyPr>
          <a:lstStyle>
            <a:lvl1pPr>
              <a:defRPr sz="6000">
                <a:solidFill>
                  <a:schemeClr val="bg1"/>
                </a:solidFill>
              </a:defRPr>
            </a:lvl1pPr>
          </a:lstStyle>
          <a:p>
            <a:r>
              <a:rPr lang="en-US"/>
              <a:t>Click to edit title</a:t>
            </a:r>
          </a:p>
        </p:txBody>
      </p:sp>
    </p:spTree>
    <p:extLst>
      <p:ext uri="{BB962C8B-B14F-4D97-AF65-F5344CB8AC3E}">
        <p14:creationId xmlns:p14="http://schemas.microsoft.com/office/powerpoint/2010/main" val="31281628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36_Section Brea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9B6782-2C68-C04F-B198-DA1453DF7378}"/>
              </a:ext>
            </a:extLst>
          </p:cNvPr>
          <p:cNvPicPr>
            <a:picLocks noChangeAspect="1"/>
          </p:cNvPicPr>
          <p:nvPr userDrawn="1"/>
        </p:nvPicPr>
        <p:blipFill rotWithShape="1">
          <a:blip r:embed="rId2" cstate="print">
            <a:alphaModFix amt="69000"/>
            <a:extLst>
              <a:ext uri="{28A0092B-C50C-407E-A947-70E740481C1C}">
                <a14:useLocalDpi xmlns:a14="http://schemas.microsoft.com/office/drawing/2010/main"/>
              </a:ext>
            </a:extLst>
          </a:blip>
          <a:srcRect/>
          <a:stretch/>
        </p:blipFill>
        <p:spPr>
          <a:xfrm>
            <a:off x="0" y="0"/>
            <a:ext cx="12192000" cy="6861048"/>
          </a:xfrm>
          <a:prstGeom prst="rect">
            <a:avLst/>
          </a:prstGeom>
          <a:solidFill>
            <a:srgbClr val="1B2658">
              <a:alpha val="67843"/>
            </a:srgbClr>
          </a:solidFill>
          <a:effectLst/>
        </p:spPr>
      </p:pic>
      <p:sp>
        <p:nvSpPr>
          <p:cNvPr id="10" name="object 12">
            <a:extLst>
              <a:ext uri="{FF2B5EF4-FFF2-40B4-BE49-F238E27FC236}">
                <a16:creationId xmlns:a16="http://schemas.microsoft.com/office/drawing/2014/main" id="{72DE773A-0621-EC4A-985B-7C5E33F3FEA0}"/>
              </a:ext>
            </a:extLst>
          </p:cNvPr>
          <p:cNvSpPr/>
          <p:nvPr userDrawn="1"/>
        </p:nvSpPr>
        <p:spPr>
          <a:xfrm>
            <a:off x="296583" y="4194625"/>
            <a:ext cx="1058349" cy="1092249"/>
          </a:xfrm>
          <a:custGeom>
            <a:avLst/>
            <a:gdLst/>
            <a:ahLst/>
            <a:cxnLst/>
            <a:rect l="l" t="t" r="r" b="b"/>
            <a:pathLst>
              <a:path w="1169670" h="1207135">
                <a:moveTo>
                  <a:pt x="1144143" y="572084"/>
                </a:moveTo>
                <a:lnTo>
                  <a:pt x="1142263" y="525259"/>
                </a:lnTo>
                <a:lnTo>
                  <a:pt x="1136688" y="479463"/>
                </a:lnTo>
                <a:lnTo>
                  <a:pt x="1127582" y="434860"/>
                </a:lnTo>
                <a:lnTo>
                  <a:pt x="1115098" y="391591"/>
                </a:lnTo>
                <a:lnTo>
                  <a:pt x="1099362" y="349808"/>
                </a:lnTo>
                <a:lnTo>
                  <a:pt x="1080528" y="309638"/>
                </a:lnTo>
                <a:lnTo>
                  <a:pt x="1058760" y="271246"/>
                </a:lnTo>
                <a:lnTo>
                  <a:pt x="1034173" y="234772"/>
                </a:lnTo>
                <a:lnTo>
                  <a:pt x="1006944" y="200367"/>
                </a:lnTo>
                <a:lnTo>
                  <a:pt x="977201" y="168160"/>
                </a:lnTo>
                <a:lnTo>
                  <a:pt x="945095" y="138328"/>
                </a:lnTo>
                <a:lnTo>
                  <a:pt x="910767" y="110985"/>
                </a:lnTo>
                <a:lnTo>
                  <a:pt x="874369" y="86296"/>
                </a:lnTo>
                <a:lnTo>
                  <a:pt x="836053" y="64414"/>
                </a:lnTo>
                <a:lnTo>
                  <a:pt x="795959" y="45466"/>
                </a:lnTo>
                <a:lnTo>
                  <a:pt x="754227" y="29603"/>
                </a:lnTo>
                <a:lnTo>
                  <a:pt x="711009" y="16979"/>
                </a:lnTo>
                <a:lnTo>
                  <a:pt x="666457" y="7747"/>
                </a:lnTo>
                <a:lnTo>
                  <a:pt x="620712" y="2032"/>
                </a:lnTo>
                <a:lnTo>
                  <a:pt x="573925" y="0"/>
                </a:lnTo>
                <a:lnTo>
                  <a:pt x="570230" y="0"/>
                </a:lnTo>
                <a:lnTo>
                  <a:pt x="523430" y="2032"/>
                </a:lnTo>
                <a:lnTo>
                  <a:pt x="477685" y="7747"/>
                </a:lnTo>
                <a:lnTo>
                  <a:pt x="433133" y="16979"/>
                </a:lnTo>
                <a:lnTo>
                  <a:pt x="389928" y="29603"/>
                </a:lnTo>
                <a:lnTo>
                  <a:pt x="348195" y="45466"/>
                </a:lnTo>
                <a:lnTo>
                  <a:pt x="308102" y="64414"/>
                </a:lnTo>
                <a:lnTo>
                  <a:pt x="269773" y="86296"/>
                </a:lnTo>
                <a:lnTo>
                  <a:pt x="233375" y="110985"/>
                </a:lnTo>
                <a:lnTo>
                  <a:pt x="199059" y="138328"/>
                </a:lnTo>
                <a:lnTo>
                  <a:pt x="166954" y="168160"/>
                </a:lnTo>
                <a:lnTo>
                  <a:pt x="137198" y="200367"/>
                </a:lnTo>
                <a:lnTo>
                  <a:pt x="109969" y="234772"/>
                </a:lnTo>
                <a:lnTo>
                  <a:pt x="85394" y="271246"/>
                </a:lnTo>
                <a:lnTo>
                  <a:pt x="63614" y="309638"/>
                </a:lnTo>
                <a:lnTo>
                  <a:pt x="44780" y="349808"/>
                </a:lnTo>
                <a:lnTo>
                  <a:pt x="29057" y="391591"/>
                </a:lnTo>
                <a:lnTo>
                  <a:pt x="16560" y="434860"/>
                </a:lnTo>
                <a:lnTo>
                  <a:pt x="7454" y="479463"/>
                </a:lnTo>
                <a:lnTo>
                  <a:pt x="1892" y="525259"/>
                </a:lnTo>
                <a:lnTo>
                  <a:pt x="0" y="572084"/>
                </a:lnTo>
                <a:lnTo>
                  <a:pt x="1892" y="619010"/>
                </a:lnTo>
                <a:lnTo>
                  <a:pt x="7493" y="664883"/>
                </a:lnTo>
                <a:lnTo>
                  <a:pt x="16624" y="709561"/>
                </a:lnTo>
                <a:lnTo>
                  <a:pt x="29159" y="752906"/>
                </a:lnTo>
                <a:lnTo>
                  <a:pt x="44958" y="794766"/>
                </a:lnTo>
                <a:lnTo>
                  <a:pt x="63855" y="834999"/>
                </a:lnTo>
                <a:lnTo>
                  <a:pt x="85712" y="873442"/>
                </a:lnTo>
                <a:lnTo>
                  <a:pt x="110375" y="909955"/>
                </a:lnTo>
                <a:lnTo>
                  <a:pt x="137706" y="944397"/>
                </a:lnTo>
                <a:lnTo>
                  <a:pt x="167551" y="976617"/>
                </a:lnTo>
                <a:lnTo>
                  <a:pt x="199771" y="1006462"/>
                </a:lnTo>
                <a:lnTo>
                  <a:pt x="234213" y="1033792"/>
                </a:lnTo>
                <a:lnTo>
                  <a:pt x="270725" y="1058468"/>
                </a:lnTo>
                <a:lnTo>
                  <a:pt x="309168" y="1080325"/>
                </a:lnTo>
                <a:lnTo>
                  <a:pt x="349389" y="1099223"/>
                </a:lnTo>
                <a:lnTo>
                  <a:pt x="391248" y="1115009"/>
                </a:lnTo>
                <a:lnTo>
                  <a:pt x="434594" y="1127544"/>
                </a:lnTo>
                <a:lnTo>
                  <a:pt x="479285" y="1136688"/>
                </a:lnTo>
                <a:lnTo>
                  <a:pt x="525157" y="1142276"/>
                </a:lnTo>
                <a:lnTo>
                  <a:pt x="572071" y="1144181"/>
                </a:lnTo>
                <a:lnTo>
                  <a:pt x="626198" y="1141641"/>
                </a:lnTo>
                <a:lnTo>
                  <a:pt x="678878" y="1134173"/>
                </a:lnTo>
                <a:lnTo>
                  <a:pt x="729919" y="1122045"/>
                </a:lnTo>
                <a:lnTo>
                  <a:pt x="779081" y="1105458"/>
                </a:lnTo>
                <a:lnTo>
                  <a:pt x="826135" y="1084668"/>
                </a:lnTo>
                <a:lnTo>
                  <a:pt x="715810" y="904163"/>
                </a:lnTo>
                <a:lnTo>
                  <a:pt x="681951" y="916863"/>
                </a:lnTo>
                <a:lnTo>
                  <a:pt x="646582" y="926198"/>
                </a:lnTo>
                <a:lnTo>
                  <a:pt x="609892" y="931964"/>
                </a:lnTo>
                <a:lnTo>
                  <a:pt x="572071" y="933919"/>
                </a:lnTo>
                <a:lnTo>
                  <a:pt x="522973" y="930617"/>
                </a:lnTo>
                <a:lnTo>
                  <a:pt x="475881" y="920991"/>
                </a:lnTo>
                <a:lnTo>
                  <a:pt x="431228" y="905484"/>
                </a:lnTo>
                <a:lnTo>
                  <a:pt x="389458" y="884516"/>
                </a:lnTo>
                <a:lnTo>
                  <a:pt x="350977" y="858532"/>
                </a:lnTo>
                <a:lnTo>
                  <a:pt x="316217" y="827938"/>
                </a:lnTo>
                <a:lnTo>
                  <a:pt x="285635" y="793191"/>
                </a:lnTo>
                <a:lnTo>
                  <a:pt x="259651" y="754710"/>
                </a:lnTo>
                <a:lnTo>
                  <a:pt x="238683" y="712927"/>
                </a:lnTo>
                <a:lnTo>
                  <a:pt x="223177" y="668274"/>
                </a:lnTo>
                <a:lnTo>
                  <a:pt x="213550" y="621182"/>
                </a:lnTo>
                <a:lnTo>
                  <a:pt x="210248" y="572084"/>
                </a:lnTo>
                <a:lnTo>
                  <a:pt x="213550" y="522986"/>
                </a:lnTo>
                <a:lnTo>
                  <a:pt x="223177" y="475894"/>
                </a:lnTo>
                <a:lnTo>
                  <a:pt x="238683" y="431253"/>
                </a:lnTo>
                <a:lnTo>
                  <a:pt x="259651" y="389470"/>
                </a:lnTo>
                <a:lnTo>
                  <a:pt x="285635" y="350989"/>
                </a:lnTo>
                <a:lnTo>
                  <a:pt x="316217" y="316255"/>
                </a:lnTo>
                <a:lnTo>
                  <a:pt x="350977" y="285673"/>
                </a:lnTo>
                <a:lnTo>
                  <a:pt x="389458" y="259676"/>
                </a:lnTo>
                <a:lnTo>
                  <a:pt x="431228" y="238721"/>
                </a:lnTo>
                <a:lnTo>
                  <a:pt x="475881" y="223215"/>
                </a:lnTo>
                <a:lnTo>
                  <a:pt x="522973" y="213588"/>
                </a:lnTo>
                <a:lnTo>
                  <a:pt x="572071" y="210286"/>
                </a:lnTo>
                <a:lnTo>
                  <a:pt x="621169" y="213588"/>
                </a:lnTo>
                <a:lnTo>
                  <a:pt x="668261" y="223215"/>
                </a:lnTo>
                <a:lnTo>
                  <a:pt x="712914" y="238721"/>
                </a:lnTo>
                <a:lnTo>
                  <a:pt x="754697" y="259676"/>
                </a:lnTo>
                <a:lnTo>
                  <a:pt x="793178" y="285673"/>
                </a:lnTo>
                <a:lnTo>
                  <a:pt x="827925" y="316255"/>
                </a:lnTo>
                <a:lnTo>
                  <a:pt x="858507" y="350989"/>
                </a:lnTo>
                <a:lnTo>
                  <a:pt x="884504" y="389470"/>
                </a:lnTo>
                <a:lnTo>
                  <a:pt x="905459" y="431253"/>
                </a:lnTo>
                <a:lnTo>
                  <a:pt x="920978" y="475894"/>
                </a:lnTo>
                <a:lnTo>
                  <a:pt x="930592" y="522986"/>
                </a:lnTo>
                <a:lnTo>
                  <a:pt x="933894" y="572084"/>
                </a:lnTo>
                <a:lnTo>
                  <a:pt x="929932" y="625729"/>
                </a:lnTo>
                <a:lnTo>
                  <a:pt x="918425" y="676910"/>
                </a:lnTo>
                <a:lnTo>
                  <a:pt x="899972" y="725068"/>
                </a:lnTo>
                <a:lnTo>
                  <a:pt x="875131" y="769658"/>
                </a:lnTo>
                <a:lnTo>
                  <a:pt x="1056830" y="875766"/>
                </a:lnTo>
                <a:lnTo>
                  <a:pt x="1082484" y="830453"/>
                </a:lnTo>
                <a:lnTo>
                  <a:pt x="1104036" y="782701"/>
                </a:lnTo>
                <a:lnTo>
                  <a:pt x="1121219" y="732764"/>
                </a:lnTo>
                <a:lnTo>
                  <a:pt x="1133792" y="680847"/>
                </a:lnTo>
                <a:lnTo>
                  <a:pt x="1141514" y="627214"/>
                </a:lnTo>
                <a:lnTo>
                  <a:pt x="1144143" y="572084"/>
                </a:lnTo>
                <a:close/>
              </a:path>
              <a:path w="1169670" h="1207135">
                <a:moveTo>
                  <a:pt x="1169416" y="987221"/>
                </a:moveTo>
                <a:lnTo>
                  <a:pt x="1008519" y="892327"/>
                </a:lnTo>
                <a:lnTo>
                  <a:pt x="953922" y="956208"/>
                </a:lnTo>
                <a:lnTo>
                  <a:pt x="900290" y="1002576"/>
                </a:lnTo>
                <a:lnTo>
                  <a:pt x="859447" y="1030820"/>
                </a:lnTo>
                <a:lnTo>
                  <a:pt x="843216" y="1040371"/>
                </a:lnTo>
                <a:lnTo>
                  <a:pt x="833755" y="1026007"/>
                </a:lnTo>
                <a:lnTo>
                  <a:pt x="946899" y="1206601"/>
                </a:lnTo>
                <a:lnTo>
                  <a:pt x="973023" y="1189583"/>
                </a:lnTo>
                <a:lnTo>
                  <a:pt x="1035100" y="1142936"/>
                </a:lnTo>
                <a:lnTo>
                  <a:pt x="1108710" y="1073277"/>
                </a:lnTo>
                <a:lnTo>
                  <a:pt x="1169416" y="987221"/>
                </a:lnTo>
                <a:close/>
              </a:path>
            </a:pathLst>
          </a:custGeom>
          <a:solidFill>
            <a:srgbClr val="FFFFFF">
              <a:alpha val="50000"/>
            </a:srgbClr>
          </a:solidFill>
        </p:spPr>
        <p:txBody>
          <a:bodyPr wrap="square" lIns="0" tIns="0" rIns="0" bIns="0" rtlCol="0"/>
          <a:lstStyle/>
          <a:p>
            <a:endParaRPr sz="2400"/>
          </a:p>
        </p:txBody>
      </p:sp>
      <p:cxnSp>
        <p:nvCxnSpPr>
          <p:cNvPr id="11" name="Straight Connector 10">
            <a:extLst>
              <a:ext uri="{FF2B5EF4-FFF2-40B4-BE49-F238E27FC236}">
                <a16:creationId xmlns:a16="http://schemas.microsoft.com/office/drawing/2014/main" id="{A14E73DD-2D1F-0E4C-9211-8615F8A4A6C2}"/>
              </a:ext>
            </a:extLst>
          </p:cNvPr>
          <p:cNvCxnSpPr>
            <a:cxnSpLocks/>
          </p:cNvCxnSpPr>
          <p:nvPr userDrawn="1"/>
        </p:nvCxnSpPr>
        <p:spPr>
          <a:xfrm>
            <a:off x="1618407" y="4158122"/>
            <a:ext cx="0" cy="11652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CE9AADF-11E1-4740-9753-B135E406BFC7}"/>
              </a:ext>
            </a:extLst>
          </p:cNvPr>
          <p:cNvSpPr>
            <a:spLocks noGrp="1"/>
          </p:cNvSpPr>
          <p:nvPr>
            <p:ph type="title" hasCustomPrompt="1"/>
          </p:nvPr>
        </p:nvSpPr>
        <p:spPr>
          <a:xfrm>
            <a:off x="1803914" y="4245423"/>
            <a:ext cx="9622729" cy="998611"/>
          </a:xfrm>
          <a:prstGeom prst="rect">
            <a:avLst/>
          </a:prstGeom>
        </p:spPr>
        <p:txBody>
          <a:bodyPr lIns="0" anchor="b">
            <a:noAutofit/>
          </a:bodyPr>
          <a:lstStyle>
            <a:lvl1pPr>
              <a:defRPr sz="6000">
                <a:solidFill>
                  <a:schemeClr val="bg1"/>
                </a:solidFill>
              </a:defRPr>
            </a:lvl1pPr>
          </a:lstStyle>
          <a:p>
            <a:r>
              <a:rPr lang="en-US"/>
              <a:t>Click to edit title</a:t>
            </a:r>
          </a:p>
        </p:txBody>
      </p:sp>
    </p:spTree>
    <p:extLst>
      <p:ext uri="{BB962C8B-B14F-4D97-AF65-F5344CB8AC3E}">
        <p14:creationId xmlns:p14="http://schemas.microsoft.com/office/powerpoint/2010/main" val="21084821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5_Section Break">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582D743-3E77-844C-A601-57B89C8F3F87}"/>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0" y="12219"/>
            <a:ext cx="12192000" cy="6855865"/>
          </a:xfrm>
          <a:prstGeom prst="rect">
            <a:avLst/>
          </a:prstGeom>
          <a:solidFill>
            <a:srgbClr val="1B2658">
              <a:alpha val="67843"/>
            </a:srgbClr>
          </a:solidFill>
          <a:effectLst/>
        </p:spPr>
      </p:pic>
      <p:sp>
        <p:nvSpPr>
          <p:cNvPr id="14" name="object 12">
            <a:extLst>
              <a:ext uri="{FF2B5EF4-FFF2-40B4-BE49-F238E27FC236}">
                <a16:creationId xmlns:a16="http://schemas.microsoft.com/office/drawing/2014/main" id="{606CB494-5814-D84C-BA33-B8C4D91499F2}"/>
              </a:ext>
            </a:extLst>
          </p:cNvPr>
          <p:cNvSpPr/>
          <p:nvPr userDrawn="1"/>
        </p:nvSpPr>
        <p:spPr>
          <a:xfrm>
            <a:off x="296583" y="4194625"/>
            <a:ext cx="1058349" cy="1092249"/>
          </a:xfrm>
          <a:custGeom>
            <a:avLst/>
            <a:gdLst/>
            <a:ahLst/>
            <a:cxnLst/>
            <a:rect l="l" t="t" r="r" b="b"/>
            <a:pathLst>
              <a:path w="1169670" h="1207135">
                <a:moveTo>
                  <a:pt x="1144143" y="572084"/>
                </a:moveTo>
                <a:lnTo>
                  <a:pt x="1142263" y="525259"/>
                </a:lnTo>
                <a:lnTo>
                  <a:pt x="1136688" y="479463"/>
                </a:lnTo>
                <a:lnTo>
                  <a:pt x="1127582" y="434860"/>
                </a:lnTo>
                <a:lnTo>
                  <a:pt x="1115098" y="391591"/>
                </a:lnTo>
                <a:lnTo>
                  <a:pt x="1099362" y="349808"/>
                </a:lnTo>
                <a:lnTo>
                  <a:pt x="1080528" y="309638"/>
                </a:lnTo>
                <a:lnTo>
                  <a:pt x="1058760" y="271246"/>
                </a:lnTo>
                <a:lnTo>
                  <a:pt x="1034173" y="234772"/>
                </a:lnTo>
                <a:lnTo>
                  <a:pt x="1006944" y="200367"/>
                </a:lnTo>
                <a:lnTo>
                  <a:pt x="977201" y="168160"/>
                </a:lnTo>
                <a:lnTo>
                  <a:pt x="945095" y="138328"/>
                </a:lnTo>
                <a:lnTo>
                  <a:pt x="910767" y="110985"/>
                </a:lnTo>
                <a:lnTo>
                  <a:pt x="874369" y="86296"/>
                </a:lnTo>
                <a:lnTo>
                  <a:pt x="836053" y="64414"/>
                </a:lnTo>
                <a:lnTo>
                  <a:pt x="795959" y="45466"/>
                </a:lnTo>
                <a:lnTo>
                  <a:pt x="754227" y="29603"/>
                </a:lnTo>
                <a:lnTo>
                  <a:pt x="711009" y="16979"/>
                </a:lnTo>
                <a:lnTo>
                  <a:pt x="666457" y="7747"/>
                </a:lnTo>
                <a:lnTo>
                  <a:pt x="620712" y="2032"/>
                </a:lnTo>
                <a:lnTo>
                  <a:pt x="573925" y="0"/>
                </a:lnTo>
                <a:lnTo>
                  <a:pt x="570230" y="0"/>
                </a:lnTo>
                <a:lnTo>
                  <a:pt x="523430" y="2032"/>
                </a:lnTo>
                <a:lnTo>
                  <a:pt x="477685" y="7747"/>
                </a:lnTo>
                <a:lnTo>
                  <a:pt x="433133" y="16979"/>
                </a:lnTo>
                <a:lnTo>
                  <a:pt x="389928" y="29603"/>
                </a:lnTo>
                <a:lnTo>
                  <a:pt x="348195" y="45466"/>
                </a:lnTo>
                <a:lnTo>
                  <a:pt x="308102" y="64414"/>
                </a:lnTo>
                <a:lnTo>
                  <a:pt x="269773" y="86296"/>
                </a:lnTo>
                <a:lnTo>
                  <a:pt x="233375" y="110985"/>
                </a:lnTo>
                <a:lnTo>
                  <a:pt x="199059" y="138328"/>
                </a:lnTo>
                <a:lnTo>
                  <a:pt x="166954" y="168160"/>
                </a:lnTo>
                <a:lnTo>
                  <a:pt x="137198" y="200367"/>
                </a:lnTo>
                <a:lnTo>
                  <a:pt x="109969" y="234772"/>
                </a:lnTo>
                <a:lnTo>
                  <a:pt x="85394" y="271246"/>
                </a:lnTo>
                <a:lnTo>
                  <a:pt x="63614" y="309638"/>
                </a:lnTo>
                <a:lnTo>
                  <a:pt x="44780" y="349808"/>
                </a:lnTo>
                <a:lnTo>
                  <a:pt x="29057" y="391591"/>
                </a:lnTo>
                <a:lnTo>
                  <a:pt x="16560" y="434860"/>
                </a:lnTo>
                <a:lnTo>
                  <a:pt x="7454" y="479463"/>
                </a:lnTo>
                <a:lnTo>
                  <a:pt x="1892" y="525259"/>
                </a:lnTo>
                <a:lnTo>
                  <a:pt x="0" y="572084"/>
                </a:lnTo>
                <a:lnTo>
                  <a:pt x="1892" y="619010"/>
                </a:lnTo>
                <a:lnTo>
                  <a:pt x="7493" y="664883"/>
                </a:lnTo>
                <a:lnTo>
                  <a:pt x="16624" y="709561"/>
                </a:lnTo>
                <a:lnTo>
                  <a:pt x="29159" y="752906"/>
                </a:lnTo>
                <a:lnTo>
                  <a:pt x="44958" y="794766"/>
                </a:lnTo>
                <a:lnTo>
                  <a:pt x="63855" y="834999"/>
                </a:lnTo>
                <a:lnTo>
                  <a:pt x="85712" y="873442"/>
                </a:lnTo>
                <a:lnTo>
                  <a:pt x="110375" y="909955"/>
                </a:lnTo>
                <a:lnTo>
                  <a:pt x="137706" y="944397"/>
                </a:lnTo>
                <a:lnTo>
                  <a:pt x="167551" y="976617"/>
                </a:lnTo>
                <a:lnTo>
                  <a:pt x="199771" y="1006462"/>
                </a:lnTo>
                <a:lnTo>
                  <a:pt x="234213" y="1033792"/>
                </a:lnTo>
                <a:lnTo>
                  <a:pt x="270725" y="1058468"/>
                </a:lnTo>
                <a:lnTo>
                  <a:pt x="309168" y="1080325"/>
                </a:lnTo>
                <a:lnTo>
                  <a:pt x="349389" y="1099223"/>
                </a:lnTo>
                <a:lnTo>
                  <a:pt x="391248" y="1115009"/>
                </a:lnTo>
                <a:lnTo>
                  <a:pt x="434594" y="1127544"/>
                </a:lnTo>
                <a:lnTo>
                  <a:pt x="479285" y="1136688"/>
                </a:lnTo>
                <a:lnTo>
                  <a:pt x="525157" y="1142276"/>
                </a:lnTo>
                <a:lnTo>
                  <a:pt x="572071" y="1144181"/>
                </a:lnTo>
                <a:lnTo>
                  <a:pt x="626198" y="1141641"/>
                </a:lnTo>
                <a:lnTo>
                  <a:pt x="678878" y="1134173"/>
                </a:lnTo>
                <a:lnTo>
                  <a:pt x="729919" y="1122045"/>
                </a:lnTo>
                <a:lnTo>
                  <a:pt x="779081" y="1105458"/>
                </a:lnTo>
                <a:lnTo>
                  <a:pt x="826135" y="1084668"/>
                </a:lnTo>
                <a:lnTo>
                  <a:pt x="715810" y="904163"/>
                </a:lnTo>
                <a:lnTo>
                  <a:pt x="681951" y="916863"/>
                </a:lnTo>
                <a:lnTo>
                  <a:pt x="646582" y="926198"/>
                </a:lnTo>
                <a:lnTo>
                  <a:pt x="609892" y="931964"/>
                </a:lnTo>
                <a:lnTo>
                  <a:pt x="572071" y="933919"/>
                </a:lnTo>
                <a:lnTo>
                  <a:pt x="522973" y="930617"/>
                </a:lnTo>
                <a:lnTo>
                  <a:pt x="475881" y="920991"/>
                </a:lnTo>
                <a:lnTo>
                  <a:pt x="431228" y="905484"/>
                </a:lnTo>
                <a:lnTo>
                  <a:pt x="389458" y="884516"/>
                </a:lnTo>
                <a:lnTo>
                  <a:pt x="350977" y="858532"/>
                </a:lnTo>
                <a:lnTo>
                  <a:pt x="316217" y="827938"/>
                </a:lnTo>
                <a:lnTo>
                  <a:pt x="285635" y="793191"/>
                </a:lnTo>
                <a:lnTo>
                  <a:pt x="259651" y="754710"/>
                </a:lnTo>
                <a:lnTo>
                  <a:pt x="238683" y="712927"/>
                </a:lnTo>
                <a:lnTo>
                  <a:pt x="223177" y="668274"/>
                </a:lnTo>
                <a:lnTo>
                  <a:pt x="213550" y="621182"/>
                </a:lnTo>
                <a:lnTo>
                  <a:pt x="210248" y="572084"/>
                </a:lnTo>
                <a:lnTo>
                  <a:pt x="213550" y="522986"/>
                </a:lnTo>
                <a:lnTo>
                  <a:pt x="223177" y="475894"/>
                </a:lnTo>
                <a:lnTo>
                  <a:pt x="238683" y="431253"/>
                </a:lnTo>
                <a:lnTo>
                  <a:pt x="259651" y="389470"/>
                </a:lnTo>
                <a:lnTo>
                  <a:pt x="285635" y="350989"/>
                </a:lnTo>
                <a:lnTo>
                  <a:pt x="316217" y="316255"/>
                </a:lnTo>
                <a:lnTo>
                  <a:pt x="350977" y="285673"/>
                </a:lnTo>
                <a:lnTo>
                  <a:pt x="389458" y="259676"/>
                </a:lnTo>
                <a:lnTo>
                  <a:pt x="431228" y="238721"/>
                </a:lnTo>
                <a:lnTo>
                  <a:pt x="475881" y="223215"/>
                </a:lnTo>
                <a:lnTo>
                  <a:pt x="522973" y="213588"/>
                </a:lnTo>
                <a:lnTo>
                  <a:pt x="572071" y="210286"/>
                </a:lnTo>
                <a:lnTo>
                  <a:pt x="621169" y="213588"/>
                </a:lnTo>
                <a:lnTo>
                  <a:pt x="668261" y="223215"/>
                </a:lnTo>
                <a:lnTo>
                  <a:pt x="712914" y="238721"/>
                </a:lnTo>
                <a:lnTo>
                  <a:pt x="754697" y="259676"/>
                </a:lnTo>
                <a:lnTo>
                  <a:pt x="793178" y="285673"/>
                </a:lnTo>
                <a:lnTo>
                  <a:pt x="827925" y="316255"/>
                </a:lnTo>
                <a:lnTo>
                  <a:pt x="858507" y="350989"/>
                </a:lnTo>
                <a:lnTo>
                  <a:pt x="884504" y="389470"/>
                </a:lnTo>
                <a:lnTo>
                  <a:pt x="905459" y="431253"/>
                </a:lnTo>
                <a:lnTo>
                  <a:pt x="920978" y="475894"/>
                </a:lnTo>
                <a:lnTo>
                  <a:pt x="930592" y="522986"/>
                </a:lnTo>
                <a:lnTo>
                  <a:pt x="933894" y="572084"/>
                </a:lnTo>
                <a:lnTo>
                  <a:pt x="929932" y="625729"/>
                </a:lnTo>
                <a:lnTo>
                  <a:pt x="918425" y="676910"/>
                </a:lnTo>
                <a:lnTo>
                  <a:pt x="899972" y="725068"/>
                </a:lnTo>
                <a:lnTo>
                  <a:pt x="875131" y="769658"/>
                </a:lnTo>
                <a:lnTo>
                  <a:pt x="1056830" y="875766"/>
                </a:lnTo>
                <a:lnTo>
                  <a:pt x="1082484" y="830453"/>
                </a:lnTo>
                <a:lnTo>
                  <a:pt x="1104036" y="782701"/>
                </a:lnTo>
                <a:lnTo>
                  <a:pt x="1121219" y="732764"/>
                </a:lnTo>
                <a:lnTo>
                  <a:pt x="1133792" y="680847"/>
                </a:lnTo>
                <a:lnTo>
                  <a:pt x="1141514" y="627214"/>
                </a:lnTo>
                <a:lnTo>
                  <a:pt x="1144143" y="572084"/>
                </a:lnTo>
                <a:close/>
              </a:path>
              <a:path w="1169670" h="1207135">
                <a:moveTo>
                  <a:pt x="1169416" y="987221"/>
                </a:moveTo>
                <a:lnTo>
                  <a:pt x="1008519" y="892327"/>
                </a:lnTo>
                <a:lnTo>
                  <a:pt x="953922" y="956208"/>
                </a:lnTo>
                <a:lnTo>
                  <a:pt x="900290" y="1002576"/>
                </a:lnTo>
                <a:lnTo>
                  <a:pt x="859447" y="1030820"/>
                </a:lnTo>
                <a:lnTo>
                  <a:pt x="843216" y="1040371"/>
                </a:lnTo>
                <a:lnTo>
                  <a:pt x="833755" y="1026007"/>
                </a:lnTo>
                <a:lnTo>
                  <a:pt x="946899" y="1206601"/>
                </a:lnTo>
                <a:lnTo>
                  <a:pt x="973023" y="1189583"/>
                </a:lnTo>
                <a:lnTo>
                  <a:pt x="1035100" y="1142936"/>
                </a:lnTo>
                <a:lnTo>
                  <a:pt x="1108710" y="1073277"/>
                </a:lnTo>
                <a:lnTo>
                  <a:pt x="1169416" y="987221"/>
                </a:lnTo>
                <a:close/>
              </a:path>
            </a:pathLst>
          </a:custGeom>
          <a:solidFill>
            <a:srgbClr val="FFFFFF">
              <a:alpha val="50000"/>
            </a:srgbClr>
          </a:solidFill>
        </p:spPr>
        <p:txBody>
          <a:bodyPr wrap="square" lIns="0" tIns="0" rIns="0" bIns="0" rtlCol="0"/>
          <a:lstStyle/>
          <a:p>
            <a:endParaRPr sz="2400"/>
          </a:p>
        </p:txBody>
      </p:sp>
      <p:cxnSp>
        <p:nvCxnSpPr>
          <p:cNvPr id="15" name="Straight Connector 14">
            <a:extLst>
              <a:ext uri="{FF2B5EF4-FFF2-40B4-BE49-F238E27FC236}">
                <a16:creationId xmlns:a16="http://schemas.microsoft.com/office/drawing/2014/main" id="{1AB14BF4-1DF4-0F45-ABB3-20C0BB6544B1}"/>
              </a:ext>
            </a:extLst>
          </p:cNvPr>
          <p:cNvCxnSpPr>
            <a:cxnSpLocks/>
          </p:cNvCxnSpPr>
          <p:nvPr userDrawn="1"/>
        </p:nvCxnSpPr>
        <p:spPr>
          <a:xfrm>
            <a:off x="1618407" y="4158122"/>
            <a:ext cx="0" cy="11652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0E7F048D-E4A0-8741-931E-9D8B45E5580C}"/>
              </a:ext>
            </a:extLst>
          </p:cNvPr>
          <p:cNvSpPr>
            <a:spLocks noGrp="1"/>
          </p:cNvSpPr>
          <p:nvPr>
            <p:ph type="title" hasCustomPrompt="1"/>
          </p:nvPr>
        </p:nvSpPr>
        <p:spPr>
          <a:xfrm>
            <a:off x="1803914" y="4245423"/>
            <a:ext cx="9622729" cy="998611"/>
          </a:xfrm>
          <a:prstGeom prst="rect">
            <a:avLst/>
          </a:prstGeom>
        </p:spPr>
        <p:txBody>
          <a:bodyPr lIns="0" anchor="b">
            <a:noAutofit/>
          </a:bodyPr>
          <a:lstStyle>
            <a:lvl1pPr>
              <a:defRPr sz="6000">
                <a:solidFill>
                  <a:schemeClr val="bg1"/>
                </a:solidFill>
              </a:defRPr>
            </a:lvl1pPr>
          </a:lstStyle>
          <a:p>
            <a:r>
              <a:rPr lang="en-US"/>
              <a:t>Click to edit title</a:t>
            </a:r>
          </a:p>
        </p:txBody>
      </p:sp>
    </p:spTree>
    <p:extLst>
      <p:ext uri="{BB962C8B-B14F-4D97-AF65-F5344CB8AC3E}">
        <p14:creationId xmlns:p14="http://schemas.microsoft.com/office/powerpoint/2010/main" val="14544789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Section Brea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D42B4D9-853A-5540-B323-D4391F1E6B41}"/>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1" y="0"/>
            <a:ext cx="12192000" cy="6858000"/>
          </a:xfrm>
          <a:prstGeom prst="rect">
            <a:avLst/>
          </a:prstGeom>
          <a:solidFill>
            <a:srgbClr val="1B2658">
              <a:alpha val="67843"/>
            </a:srgbClr>
          </a:solidFill>
          <a:effectLst/>
        </p:spPr>
      </p:pic>
      <p:sp>
        <p:nvSpPr>
          <p:cNvPr id="10" name="object 12">
            <a:extLst>
              <a:ext uri="{FF2B5EF4-FFF2-40B4-BE49-F238E27FC236}">
                <a16:creationId xmlns:a16="http://schemas.microsoft.com/office/drawing/2014/main" id="{B7732D1F-1D5B-DE40-8B81-9C5241EA15BA}"/>
              </a:ext>
            </a:extLst>
          </p:cNvPr>
          <p:cNvSpPr/>
          <p:nvPr userDrawn="1"/>
        </p:nvSpPr>
        <p:spPr>
          <a:xfrm>
            <a:off x="296583" y="4194625"/>
            <a:ext cx="1058349" cy="1092249"/>
          </a:xfrm>
          <a:custGeom>
            <a:avLst/>
            <a:gdLst/>
            <a:ahLst/>
            <a:cxnLst/>
            <a:rect l="l" t="t" r="r" b="b"/>
            <a:pathLst>
              <a:path w="1169670" h="1207135">
                <a:moveTo>
                  <a:pt x="1144143" y="572084"/>
                </a:moveTo>
                <a:lnTo>
                  <a:pt x="1142263" y="525259"/>
                </a:lnTo>
                <a:lnTo>
                  <a:pt x="1136688" y="479463"/>
                </a:lnTo>
                <a:lnTo>
                  <a:pt x="1127582" y="434860"/>
                </a:lnTo>
                <a:lnTo>
                  <a:pt x="1115098" y="391591"/>
                </a:lnTo>
                <a:lnTo>
                  <a:pt x="1099362" y="349808"/>
                </a:lnTo>
                <a:lnTo>
                  <a:pt x="1080528" y="309638"/>
                </a:lnTo>
                <a:lnTo>
                  <a:pt x="1058760" y="271246"/>
                </a:lnTo>
                <a:lnTo>
                  <a:pt x="1034173" y="234772"/>
                </a:lnTo>
                <a:lnTo>
                  <a:pt x="1006944" y="200367"/>
                </a:lnTo>
                <a:lnTo>
                  <a:pt x="977201" y="168160"/>
                </a:lnTo>
                <a:lnTo>
                  <a:pt x="945095" y="138328"/>
                </a:lnTo>
                <a:lnTo>
                  <a:pt x="910767" y="110985"/>
                </a:lnTo>
                <a:lnTo>
                  <a:pt x="874369" y="86296"/>
                </a:lnTo>
                <a:lnTo>
                  <a:pt x="836053" y="64414"/>
                </a:lnTo>
                <a:lnTo>
                  <a:pt x="795959" y="45466"/>
                </a:lnTo>
                <a:lnTo>
                  <a:pt x="754227" y="29603"/>
                </a:lnTo>
                <a:lnTo>
                  <a:pt x="711009" y="16979"/>
                </a:lnTo>
                <a:lnTo>
                  <a:pt x="666457" y="7747"/>
                </a:lnTo>
                <a:lnTo>
                  <a:pt x="620712" y="2032"/>
                </a:lnTo>
                <a:lnTo>
                  <a:pt x="573925" y="0"/>
                </a:lnTo>
                <a:lnTo>
                  <a:pt x="570230" y="0"/>
                </a:lnTo>
                <a:lnTo>
                  <a:pt x="523430" y="2032"/>
                </a:lnTo>
                <a:lnTo>
                  <a:pt x="477685" y="7747"/>
                </a:lnTo>
                <a:lnTo>
                  <a:pt x="433133" y="16979"/>
                </a:lnTo>
                <a:lnTo>
                  <a:pt x="389928" y="29603"/>
                </a:lnTo>
                <a:lnTo>
                  <a:pt x="348195" y="45466"/>
                </a:lnTo>
                <a:lnTo>
                  <a:pt x="308102" y="64414"/>
                </a:lnTo>
                <a:lnTo>
                  <a:pt x="269773" y="86296"/>
                </a:lnTo>
                <a:lnTo>
                  <a:pt x="233375" y="110985"/>
                </a:lnTo>
                <a:lnTo>
                  <a:pt x="199059" y="138328"/>
                </a:lnTo>
                <a:lnTo>
                  <a:pt x="166954" y="168160"/>
                </a:lnTo>
                <a:lnTo>
                  <a:pt x="137198" y="200367"/>
                </a:lnTo>
                <a:lnTo>
                  <a:pt x="109969" y="234772"/>
                </a:lnTo>
                <a:lnTo>
                  <a:pt x="85394" y="271246"/>
                </a:lnTo>
                <a:lnTo>
                  <a:pt x="63614" y="309638"/>
                </a:lnTo>
                <a:lnTo>
                  <a:pt x="44780" y="349808"/>
                </a:lnTo>
                <a:lnTo>
                  <a:pt x="29057" y="391591"/>
                </a:lnTo>
                <a:lnTo>
                  <a:pt x="16560" y="434860"/>
                </a:lnTo>
                <a:lnTo>
                  <a:pt x="7454" y="479463"/>
                </a:lnTo>
                <a:lnTo>
                  <a:pt x="1892" y="525259"/>
                </a:lnTo>
                <a:lnTo>
                  <a:pt x="0" y="572084"/>
                </a:lnTo>
                <a:lnTo>
                  <a:pt x="1892" y="619010"/>
                </a:lnTo>
                <a:lnTo>
                  <a:pt x="7493" y="664883"/>
                </a:lnTo>
                <a:lnTo>
                  <a:pt x="16624" y="709561"/>
                </a:lnTo>
                <a:lnTo>
                  <a:pt x="29159" y="752906"/>
                </a:lnTo>
                <a:lnTo>
                  <a:pt x="44958" y="794766"/>
                </a:lnTo>
                <a:lnTo>
                  <a:pt x="63855" y="834999"/>
                </a:lnTo>
                <a:lnTo>
                  <a:pt x="85712" y="873442"/>
                </a:lnTo>
                <a:lnTo>
                  <a:pt x="110375" y="909955"/>
                </a:lnTo>
                <a:lnTo>
                  <a:pt x="137706" y="944397"/>
                </a:lnTo>
                <a:lnTo>
                  <a:pt x="167551" y="976617"/>
                </a:lnTo>
                <a:lnTo>
                  <a:pt x="199771" y="1006462"/>
                </a:lnTo>
                <a:lnTo>
                  <a:pt x="234213" y="1033792"/>
                </a:lnTo>
                <a:lnTo>
                  <a:pt x="270725" y="1058468"/>
                </a:lnTo>
                <a:lnTo>
                  <a:pt x="309168" y="1080325"/>
                </a:lnTo>
                <a:lnTo>
                  <a:pt x="349389" y="1099223"/>
                </a:lnTo>
                <a:lnTo>
                  <a:pt x="391248" y="1115009"/>
                </a:lnTo>
                <a:lnTo>
                  <a:pt x="434594" y="1127544"/>
                </a:lnTo>
                <a:lnTo>
                  <a:pt x="479285" y="1136688"/>
                </a:lnTo>
                <a:lnTo>
                  <a:pt x="525157" y="1142276"/>
                </a:lnTo>
                <a:lnTo>
                  <a:pt x="572071" y="1144181"/>
                </a:lnTo>
                <a:lnTo>
                  <a:pt x="626198" y="1141641"/>
                </a:lnTo>
                <a:lnTo>
                  <a:pt x="678878" y="1134173"/>
                </a:lnTo>
                <a:lnTo>
                  <a:pt x="729919" y="1122045"/>
                </a:lnTo>
                <a:lnTo>
                  <a:pt x="779081" y="1105458"/>
                </a:lnTo>
                <a:lnTo>
                  <a:pt x="826135" y="1084668"/>
                </a:lnTo>
                <a:lnTo>
                  <a:pt x="715810" y="904163"/>
                </a:lnTo>
                <a:lnTo>
                  <a:pt x="681951" y="916863"/>
                </a:lnTo>
                <a:lnTo>
                  <a:pt x="646582" y="926198"/>
                </a:lnTo>
                <a:lnTo>
                  <a:pt x="609892" y="931964"/>
                </a:lnTo>
                <a:lnTo>
                  <a:pt x="572071" y="933919"/>
                </a:lnTo>
                <a:lnTo>
                  <a:pt x="522973" y="930617"/>
                </a:lnTo>
                <a:lnTo>
                  <a:pt x="475881" y="920991"/>
                </a:lnTo>
                <a:lnTo>
                  <a:pt x="431228" y="905484"/>
                </a:lnTo>
                <a:lnTo>
                  <a:pt x="389458" y="884516"/>
                </a:lnTo>
                <a:lnTo>
                  <a:pt x="350977" y="858532"/>
                </a:lnTo>
                <a:lnTo>
                  <a:pt x="316217" y="827938"/>
                </a:lnTo>
                <a:lnTo>
                  <a:pt x="285635" y="793191"/>
                </a:lnTo>
                <a:lnTo>
                  <a:pt x="259651" y="754710"/>
                </a:lnTo>
                <a:lnTo>
                  <a:pt x="238683" y="712927"/>
                </a:lnTo>
                <a:lnTo>
                  <a:pt x="223177" y="668274"/>
                </a:lnTo>
                <a:lnTo>
                  <a:pt x="213550" y="621182"/>
                </a:lnTo>
                <a:lnTo>
                  <a:pt x="210248" y="572084"/>
                </a:lnTo>
                <a:lnTo>
                  <a:pt x="213550" y="522986"/>
                </a:lnTo>
                <a:lnTo>
                  <a:pt x="223177" y="475894"/>
                </a:lnTo>
                <a:lnTo>
                  <a:pt x="238683" y="431253"/>
                </a:lnTo>
                <a:lnTo>
                  <a:pt x="259651" y="389470"/>
                </a:lnTo>
                <a:lnTo>
                  <a:pt x="285635" y="350989"/>
                </a:lnTo>
                <a:lnTo>
                  <a:pt x="316217" y="316255"/>
                </a:lnTo>
                <a:lnTo>
                  <a:pt x="350977" y="285673"/>
                </a:lnTo>
                <a:lnTo>
                  <a:pt x="389458" y="259676"/>
                </a:lnTo>
                <a:lnTo>
                  <a:pt x="431228" y="238721"/>
                </a:lnTo>
                <a:lnTo>
                  <a:pt x="475881" y="223215"/>
                </a:lnTo>
                <a:lnTo>
                  <a:pt x="522973" y="213588"/>
                </a:lnTo>
                <a:lnTo>
                  <a:pt x="572071" y="210286"/>
                </a:lnTo>
                <a:lnTo>
                  <a:pt x="621169" y="213588"/>
                </a:lnTo>
                <a:lnTo>
                  <a:pt x="668261" y="223215"/>
                </a:lnTo>
                <a:lnTo>
                  <a:pt x="712914" y="238721"/>
                </a:lnTo>
                <a:lnTo>
                  <a:pt x="754697" y="259676"/>
                </a:lnTo>
                <a:lnTo>
                  <a:pt x="793178" y="285673"/>
                </a:lnTo>
                <a:lnTo>
                  <a:pt x="827925" y="316255"/>
                </a:lnTo>
                <a:lnTo>
                  <a:pt x="858507" y="350989"/>
                </a:lnTo>
                <a:lnTo>
                  <a:pt x="884504" y="389470"/>
                </a:lnTo>
                <a:lnTo>
                  <a:pt x="905459" y="431253"/>
                </a:lnTo>
                <a:lnTo>
                  <a:pt x="920978" y="475894"/>
                </a:lnTo>
                <a:lnTo>
                  <a:pt x="930592" y="522986"/>
                </a:lnTo>
                <a:lnTo>
                  <a:pt x="933894" y="572084"/>
                </a:lnTo>
                <a:lnTo>
                  <a:pt x="929932" y="625729"/>
                </a:lnTo>
                <a:lnTo>
                  <a:pt x="918425" y="676910"/>
                </a:lnTo>
                <a:lnTo>
                  <a:pt x="899972" y="725068"/>
                </a:lnTo>
                <a:lnTo>
                  <a:pt x="875131" y="769658"/>
                </a:lnTo>
                <a:lnTo>
                  <a:pt x="1056830" y="875766"/>
                </a:lnTo>
                <a:lnTo>
                  <a:pt x="1082484" y="830453"/>
                </a:lnTo>
                <a:lnTo>
                  <a:pt x="1104036" y="782701"/>
                </a:lnTo>
                <a:lnTo>
                  <a:pt x="1121219" y="732764"/>
                </a:lnTo>
                <a:lnTo>
                  <a:pt x="1133792" y="680847"/>
                </a:lnTo>
                <a:lnTo>
                  <a:pt x="1141514" y="627214"/>
                </a:lnTo>
                <a:lnTo>
                  <a:pt x="1144143" y="572084"/>
                </a:lnTo>
                <a:close/>
              </a:path>
              <a:path w="1169670" h="1207135">
                <a:moveTo>
                  <a:pt x="1169416" y="987221"/>
                </a:moveTo>
                <a:lnTo>
                  <a:pt x="1008519" y="892327"/>
                </a:lnTo>
                <a:lnTo>
                  <a:pt x="953922" y="956208"/>
                </a:lnTo>
                <a:lnTo>
                  <a:pt x="900290" y="1002576"/>
                </a:lnTo>
                <a:lnTo>
                  <a:pt x="859447" y="1030820"/>
                </a:lnTo>
                <a:lnTo>
                  <a:pt x="843216" y="1040371"/>
                </a:lnTo>
                <a:lnTo>
                  <a:pt x="833755" y="1026007"/>
                </a:lnTo>
                <a:lnTo>
                  <a:pt x="946899" y="1206601"/>
                </a:lnTo>
                <a:lnTo>
                  <a:pt x="973023" y="1189583"/>
                </a:lnTo>
                <a:lnTo>
                  <a:pt x="1035100" y="1142936"/>
                </a:lnTo>
                <a:lnTo>
                  <a:pt x="1108710" y="1073277"/>
                </a:lnTo>
                <a:lnTo>
                  <a:pt x="1169416" y="987221"/>
                </a:lnTo>
                <a:close/>
              </a:path>
            </a:pathLst>
          </a:custGeom>
          <a:solidFill>
            <a:srgbClr val="FFFFFF">
              <a:alpha val="50000"/>
            </a:srgbClr>
          </a:solidFill>
        </p:spPr>
        <p:txBody>
          <a:bodyPr wrap="square" lIns="0" tIns="0" rIns="0" bIns="0" rtlCol="0"/>
          <a:lstStyle/>
          <a:p>
            <a:endParaRPr sz="2400"/>
          </a:p>
        </p:txBody>
      </p:sp>
      <p:cxnSp>
        <p:nvCxnSpPr>
          <p:cNvPr id="11" name="Straight Connector 10">
            <a:extLst>
              <a:ext uri="{FF2B5EF4-FFF2-40B4-BE49-F238E27FC236}">
                <a16:creationId xmlns:a16="http://schemas.microsoft.com/office/drawing/2014/main" id="{60152693-FB4A-6B4D-B96F-8C23917191FE}"/>
              </a:ext>
            </a:extLst>
          </p:cNvPr>
          <p:cNvCxnSpPr>
            <a:cxnSpLocks/>
          </p:cNvCxnSpPr>
          <p:nvPr userDrawn="1"/>
        </p:nvCxnSpPr>
        <p:spPr>
          <a:xfrm>
            <a:off x="1618407" y="4158122"/>
            <a:ext cx="0" cy="11652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16A1A816-104F-F04B-968D-C2166B13ADFF}"/>
              </a:ext>
            </a:extLst>
          </p:cNvPr>
          <p:cNvSpPr>
            <a:spLocks noGrp="1"/>
          </p:cNvSpPr>
          <p:nvPr>
            <p:ph type="title" hasCustomPrompt="1"/>
          </p:nvPr>
        </p:nvSpPr>
        <p:spPr>
          <a:xfrm>
            <a:off x="1803914" y="4245423"/>
            <a:ext cx="9622729" cy="998611"/>
          </a:xfrm>
          <a:prstGeom prst="rect">
            <a:avLst/>
          </a:prstGeom>
        </p:spPr>
        <p:txBody>
          <a:bodyPr lIns="0" anchor="b">
            <a:noAutofit/>
          </a:bodyPr>
          <a:lstStyle>
            <a:lvl1pPr>
              <a:defRPr sz="6000">
                <a:solidFill>
                  <a:schemeClr val="bg1"/>
                </a:solidFill>
              </a:defRPr>
            </a:lvl1pPr>
          </a:lstStyle>
          <a:p>
            <a:r>
              <a:rPr lang="en-US"/>
              <a:t>Click to edit title</a:t>
            </a:r>
          </a:p>
        </p:txBody>
      </p:sp>
      <p:sp>
        <p:nvSpPr>
          <p:cNvPr id="9" name="Footer Placeholder 4">
            <a:extLst>
              <a:ext uri="{FF2B5EF4-FFF2-40B4-BE49-F238E27FC236}">
                <a16:creationId xmlns:a16="http://schemas.microsoft.com/office/drawing/2014/main" id="{9D0ED72B-DE1D-EC43-8E02-A0D990E30653}"/>
              </a:ext>
            </a:extLst>
          </p:cNvPr>
          <p:cNvSpPr>
            <a:spLocks noGrp="1"/>
          </p:cNvSpPr>
          <p:nvPr>
            <p:ph type="ftr" sz="quarter" idx="3"/>
          </p:nvPr>
        </p:nvSpPr>
        <p:spPr>
          <a:xfrm>
            <a:off x="8638480" y="6415126"/>
            <a:ext cx="3756706"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                                  Quarterly</a:t>
            </a:r>
          </a:p>
        </p:txBody>
      </p:sp>
      <p:pic>
        <p:nvPicPr>
          <p:cNvPr id="14" name="Picture 13" descr="Logo&#10;&#10;Description automatically generated">
            <a:extLst>
              <a:ext uri="{FF2B5EF4-FFF2-40B4-BE49-F238E27FC236}">
                <a16:creationId xmlns:a16="http://schemas.microsoft.com/office/drawing/2014/main" id="{30D322D6-CA53-7643-A05A-0FF0124EDD4E}"/>
              </a:ext>
            </a:extLst>
          </p:cNvPr>
          <p:cNvPicPr>
            <a:picLocks noChangeAspect="1"/>
          </p:cNvPicPr>
          <p:nvPr userDrawn="1"/>
        </p:nvPicPr>
        <p:blipFill>
          <a:blip r:embed="rId3"/>
          <a:stretch>
            <a:fillRect/>
          </a:stretch>
        </p:blipFill>
        <p:spPr>
          <a:xfrm>
            <a:off x="9793280" y="6492875"/>
            <a:ext cx="1079159" cy="200322"/>
          </a:xfrm>
          <a:prstGeom prst="rect">
            <a:avLst/>
          </a:prstGeom>
        </p:spPr>
      </p:pic>
    </p:spTree>
    <p:extLst>
      <p:ext uri="{BB962C8B-B14F-4D97-AF65-F5344CB8AC3E}">
        <p14:creationId xmlns:p14="http://schemas.microsoft.com/office/powerpoint/2010/main" val="56721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9344722" y="6410473"/>
            <a:ext cx="2370240" cy="365125"/>
          </a:xfrm>
          <a:prstGeom prst="rect">
            <a:avLst/>
          </a:prstGeom>
          <a:solidFill>
            <a:schemeClr val="bg1"/>
          </a:solidFill>
        </p:spPr>
        <p:txBody>
          <a:bodyPr vert="horz" lIns="91440" tIns="45720" rIns="91440" bIns="45720" rtlCol="0" anchor="ctr"/>
          <a:lstStyle>
            <a:lvl1pPr algn="ctr">
              <a:defRPr sz="1200">
                <a:solidFill>
                  <a:schemeClr val="tx1">
                    <a:tint val="75000"/>
                  </a:schemeClr>
                </a:solidFill>
              </a:defRPr>
            </a:lvl1pPr>
          </a:lstStyle>
          <a:p>
            <a:r>
              <a:rPr lang="en-US"/>
              <a:t>The                                  Quarterly</a:t>
            </a:r>
          </a:p>
        </p:txBody>
      </p:sp>
      <p:sp>
        <p:nvSpPr>
          <p:cNvPr id="6" name="Slide Number Placeholder 5"/>
          <p:cNvSpPr>
            <a:spLocks noGrp="1"/>
          </p:cNvSpPr>
          <p:nvPr>
            <p:ph type="sldNum" sz="quarter" idx="4"/>
          </p:nvPr>
        </p:nvSpPr>
        <p:spPr>
          <a:xfrm>
            <a:off x="832624" y="631190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l"/>
            <a:r>
              <a:rPr lang="en-US"/>
              <a:t>2020Q4     </a:t>
            </a:r>
            <a:fld id="{9473ABDC-E765-D645-8B34-F0D4B60B8037}" type="slidenum">
              <a:rPr lang="en-US" smtClean="0"/>
              <a:pPr algn="l"/>
              <a:t>‹#›</a:t>
            </a:fld>
            <a:endParaRPr lang="en-US"/>
          </a:p>
        </p:txBody>
      </p:sp>
      <p:pic>
        <p:nvPicPr>
          <p:cNvPr id="7" name="Picture 6" descr="Logo&#10;&#10;Description automatically generated">
            <a:extLst>
              <a:ext uri="{FF2B5EF4-FFF2-40B4-BE49-F238E27FC236}">
                <a16:creationId xmlns:a16="http://schemas.microsoft.com/office/drawing/2014/main" id="{FD74417A-39C1-C64F-B554-CCF7426DEA3F}"/>
              </a:ext>
            </a:extLst>
          </p:cNvPr>
          <p:cNvPicPr>
            <a:picLocks noChangeAspect="1"/>
          </p:cNvPicPr>
          <p:nvPr userDrawn="1"/>
        </p:nvPicPr>
        <p:blipFill>
          <a:blip r:embed="rId14"/>
          <a:stretch>
            <a:fillRect/>
          </a:stretch>
        </p:blipFill>
        <p:spPr>
          <a:xfrm>
            <a:off x="9793280" y="6492875"/>
            <a:ext cx="1079159" cy="200322"/>
          </a:xfrm>
          <a:prstGeom prst="rect">
            <a:avLst/>
          </a:prstGeom>
        </p:spPr>
      </p:pic>
    </p:spTree>
    <p:extLst>
      <p:ext uri="{BB962C8B-B14F-4D97-AF65-F5344CB8AC3E}">
        <p14:creationId xmlns:p14="http://schemas.microsoft.com/office/powerpoint/2010/main" val="399209047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844"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9339816"/>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666" r:id="rId14"/>
    <p:sldLayoutId id="2147483845" r:id="rId15"/>
    <p:sldLayoutId id="2147483848"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9.xml"/><Relationship Id="rId6" Type="http://schemas.openxmlformats.org/officeDocument/2006/relationships/image" Target="../media/image11.emf"/><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4.png"/><Relationship Id="rId4" Type="http://schemas.openxmlformats.org/officeDocument/2006/relationships/diagramLayout" Target="../diagrams/layout1.xml"/><Relationship Id="rId9" Type="http://schemas.openxmlformats.org/officeDocument/2006/relationships/image" Target="../media/image1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microsoft.com/office/2007/relationships/hdphoto" Target="../media/hdphoto4.wdp"/><Relationship Id="rId3" Type="http://schemas.openxmlformats.org/officeDocument/2006/relationships/image" Target="../media/image12.jpeg"/><Relationship Id="rId7" Type="http://schemas.microsoft.com/office/2007/relationships/hdphoto" Target="../media/hdphoto1.wdp"/><Relationship Id="rId12"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4.xml"/><Relationship Id="rId6" Type="http://schemas.openxmlformats.org/officeDocument/2006/relationships/image" Target="../media/image18.png"/><Relationship Id="rId11" Type="http://schemas.microsoft.com/office/2007/relationships/hdphoto" Target="../media/hdphoto3.wdp"/><Relationship Id="rId5" Type="http://schemas.openxmlformats.org/officeDocument/2006/relationships/image" Target="../media/image17.png"/><Relationship Id="rId10" Type="http://schemas.openxmlformats.org/officeDocument/2006/relationships/image" Target="../media/image20.png"/><Relationship Id="rId4" Type="http://schemas.openxmlformats.org/officeDocument/2006/relationships/image" Target="../media/image13.emf"/><Relationship Id="rId9" Type="http://schemas.microsoft.com/office/2007/relationships/hdphoto" Target="../media/hdphoto2.wdp"/><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3.emf"/><Relationship Id="rId7" Type="http://schemas.openxmlformats.org/officeDocument/2006/relationships/image" Target="../media/image25.png"/><Relationship Id="rId2" Type="http://schemas.openxmlformats.org/officeDocument/2006/relationships/image" Target="../media/image12.jpeg"/><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14.png"/><Relationship Id="rId4" Type="http://schemas.openxmlformats.org/officeDocument/2006/relationships/image" Target="../media/image22.png"/><Relationship Id="rId9" Type="http://schemas.microsoft.com/office/2007/relationships/hdphoto" Target="../media/hdphoto5.wdp"/></Relationships>
</file>

<file path=ppt/slides/_rels/slide7.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Layout" Target="../slideLayouts/slideLayout24.xml"/><Relationship Id="rId6" Type="http://schemas.openxmlformats.org/officeDocument/2006/relationships/image" Target="../media/image13.emf"/><Relationship Id="rId11" Type="http://schemas.microsoft.com/office/2007/relationships/hdphoto" Target="../media/hdphoto6.wdp"/><Relationship Id="rId5" Type="http://schemas.openxmlformats.org/officeDocument/2006/relationships/image" Target="../media/image12.jpeg"/><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32.png"/><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Layout" Target="../slideLayouts/slideLayout14.xml"/><Relationship Id="rId6" Type="http://schemas.openxmlformats.org/officeDocument/2006/relationships/image" Target="../media/image38.png"/><Relationship Id="rId5" Type="http://schemas.openxmlformats.org/officeDocument/2006/relationships/image" Target="../media/image13.emf"/><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13.emf"/><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Layout" Target="../slideLayouts/slideLayout24.xml"/><Relationship Id="rId6" Type="http://schemas.openxmlformats.org/officeDocument/2006/relationships/image" Target="../media/image40.png"/><Relationship Id="rId5" Type="http://schemas.openxmlformats.org/officeDocument/2006/relationships/image" Target="../media/image37.sv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4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44.pn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52.png"/><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Layout" Target="../slideLayouts/slideLayout24.xml"/><Relationship Id="rId6" Type="http://schemas.openxmlformats.org/officeDocument/2006/relationships/hyperlink" Target="https://tradingeconomics.com/" TargetMode="External"/><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7.png"/><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58.png"/><Relationship Id="rId4" Type="http://schemas.openxmlformats.org/officeDocument/2006/relationships/image" Target="../media/image13.emf"/></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9.png"/><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60.png"/><Relationship Id="rId4"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2.jpeg"/><Relationship Id="rId7" Type="http://schemas.openxmlformats.org/officeDocument/2006/relationships/image" Target="../media/image63.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13.emf"/><Relationship Id="rId9"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65.png"/><Relationship Id="rId4" Type="http://schemas.openxmlformats.org/officeDocument/2006/relationships/image" Target="../media/image13.emf"/></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66.jpeg"/><Relationship Id="rId4" Type="http://schemas.openxmlformats.org/officeDocument/2006/relationships/image" Target="../media/image13.emf"/></Relationships>
</file>

<file path=ppt/slides/_rels/slide3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www.bigmarker.com/third-door-media/How-to-Measure-Google-s-E-A-T-Criteria-and-Improve-Your-Organic-Results?utm_bmcr_source=iquanti-campaigns&amp;utm_source=iQuanti%20Quarterly%20Newsletter&amp;utm_medium=email&amp;utm_campaign=SEL%20Jun%20webinar" TargetMode="External"/><Relationship Id="rId7"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12.jpeg"/><Relationship Id="rId5" Type="http://schemas.openxmlformats.org/officeDocument/2006/relationships/hyperlink" Target="https://bit.ly/34gedjZ" TargetMode="External"/><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9.xml"/><Relationship Id="rId6" Type="http://schemas.openxmlformats.org/officeDocument/2006/relationships/image" Target="../media/image11.emf"/><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363325-E14B-5F4C-A193-F5FF31AB7E2F}"/>
              </a:ext>
            </a:extLst>
          </p:cNvPr>
          <p:cNvPicPr>
            <a:picLocks noChangeAspect="1"/>
          </p:cNvPicPr>
          <p:nvPr/>
        </p:nvPicPr>
        <p:blipFill>
          <a:blip r:embed="rId2"/>
          <a:stretch>
            <a:fillRect/>
          </a:stretch>
        </p:blipFill>
        <p:spPr>
          <a:xfrm>
            <a:off x="15127" y="0"/>
            <a:ext cx="12192000" cy="6858000"/>
          </a:xfrm>
          <a:prstGeom prst="rect">
            <a:avLst/>
          </a:prstGeom>
        </p:spPr>
      </p:pic>
      <p:pic>
        <p:nvPicPr>
          <p:cNvPr id="4" name="Picture 3">
            <a:extLst>
              <a:ext uri="{FF2B5EF4-FFF2-40B4-BE49-F238E27FC236}">
                <a16:creationId xmlns:a16="http://schemas.microsoft.com/office/drawing/2014/main" id="{6432891F-80EB-E94A-8703-64274058D589}"/>
              </a:ext>
            </a:extLst>
          </p:cNvPr>
          <p:cNvPicPr>
            <a:picLocks noChangeAspect="1"/>
          </p:cNvPicPr>
          <p:nvPr/>
        </p:nvPicPr>
        <p:blipFill>
          <a:blip r:embed="rId3"/>
          <a:stretch>
            <a:fillRect/>
          </a:stretch>
        </p:blipFill>
        <p:spPr>
          <a:xfrm>
            <a:off x="929853" y="1823412"/>
            <a:ext cx="3495853" cy="3211175"/>
          </a:xfrm>
          <a:prstGeom prst="rect">
            <a:avLst/>
          </a:prstGeom>
        </p:spPr>
      </p:pic>
      <p:pic>
        <p:nvPicPr>
          <p:cNvPr id="3" name="Picture 2" descr="Icon&#10;&#10;Description automatically generated">
            <a:extLst>
              <a:ext uri="{FF2B5EF4-FFF2-40B4-BE49-F238E27FC236}">
                <a16:creationId xmlns:a16="http://schemas.microsoft.com/office/drawing/2014/main" id="{B6EECCC3-5203-4848-AF6D-F7A05734F2A0}"/>
              </a:ext>
            </a:extLst>
          </p:cNvPr>
          <p:cNvPicPr>
            <a:picLocks noChangeAspect="1"/>
          </p:cNvPicPr>
          <p:nvPr/>
        </p:nvPicPr>
        <p:blipFill>
          <a:blip r:embed="rId4" cstate="email">
            <a:alphaModFix amt="50000"/>
            <a:extLst>
              <a:ext uri="{28A0092B-C50C-407E-A947-70E740481C1C}">
                <a14:useLocalDpi xmlns:a14="http://schemas.microsoft.com/office/drawing/2010/main"/>
              </a:ext>
            </a:extLst>
          </a:blip>
          <a:stretch>
            <a:fillRect/>
          </a:stretch>
        </p:blipFill>
        <p:spPr>
          <a:xfrm>
            <a:off x="5612786" y="0"/>
            <a:ext cx="6564087" cy="6858000"/>
          </a:xfrm>
          <a:prstGeom prst="rect">
            <a:avLst/>
          </a:prstGeom>
        </p:spPr>
      </p:pic>
      <p:pic>
        <p:nvPicPr>
          <p:cNvPr id="17" name="Picture 16">
            <a:extLst>
              <a:ext uri="{FF2B5EF4-FFF2-40B4-BE49-F238E27FC236}">
                <a16:creationId xmlns:a16="http://schemas.microsoft.com/office/drawing/2014/main" id="{155F4DAF-C56D-F641-B4E2-2A5DB724E43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827744" y="1197429"/>
            <a:ext cx="4134171" cy="4111329"/>
          </a:xfrm>
          <a:prstGeom prst="rect">
            <a:avLst/>
          </a:prstGeom>
        </p:spPr>
      </p:pic>
      <p:pic>
        <p:nvPicPr>
          <p:cNvPr id="18" name="Picture 17">
            <a:extLst>
              <a:ext uri="{FF2B5EF4-FFF2-40B4-BE49-F238E27FC236}">
                <a16:creationId xmlns:a16="http://schemas.microsoft.com/office/drawing/2014/main" id="{4951E9D4-9DBE-2440-8CD1-935693FD6CD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4113432">
            <a:off x="6819044" y="1167657"/>
            <a:ext cx="4096384" cy="4136001"/>
          </a:xfrm>
          <a:prstGeom prst="rect">
            <a:avLst/>
          </a:prstGeom>
        </p:spPr>
      </p:pic>
      <p:sp>
        <p:nvSpPr>
          <p:cNvPr id="9" name="TextBox 8">
            <a:extLst>
              <a:ext uri="{FF2B5EF4-FFF2-40B4-BE49-F238E27FC236}">
                <a16:creationId xmlns:a16="http://schemas.microsoft.com/office/drawing/2014/main" id="{994002D7-3AE0-D344-8981-BC8CB2172E91}"/>
              </a:ext>
            </a:extLst>
          </p:cNvPr>
          <p:cNvSpPr txBox="1"/>
          <p:nvPr/>
        </p:nvSpPr>
        <p:spPr>
          <a:xfrm>
            <a:off x="820217" y="6647176"/>
            <a:ext cx="6739476" cy="194990"/>
          </a:xfrm>
          <a:prstGeom prst="rect">
            <a:avLst/>
          </a:prstGeom>
          <a:noFill/>
        </p:spPr>
        <p:txBody>
          <a:bodyPr wrap="square" rtlCol="0" anchor="b" anchorCtr="0">
            <a:spAutoFit/>
          </a:bodyPr>
          <a:lstStyle/>
          <a:p>
            <a:pPr defTabSz="609585">
              <a:defRPr/>
            </a:pPr>
            <a:r>
              <a:rPr lang="en-US" sz="667">
                <a:solidFill>
                  <a:schemeClr val="accent3"/>
                </a:solidFill>
                <a:latin typeface="Arial" panose="020B0604020202020204" pitchFamily="34" charset="0"/>
                <a:cs typeface="Arial" panose="020B0604020202020204" pitchFamily="34" charset="0"/>
              </a:rPr>
              <a:t>This document and the information in it are provided in confidence, and may not be disclosed to any third party.</a:t>
            </a:r>
          </a:p>
        </p:txBody>
      </p:sp>
      <p:sp>
        <p:nvSpPr>
          <p:cNvPr id="2" name="TextBox 1">
            <a:extLst>
              <a:ext uri="{FF2B5EF4-FFF2-40B4-BE49-F238E27FC236}">
                <a16:creationId xmlns:a16="http://schemas.microsoft.com/office/drawing/2014/main" id="{D19CA22E-F42A-EF43-8B86-04CED392E9AB}"/>
              </a:ext>
            </a:extLst>
          </p:cNvPr>
          <p:cNvSpPr txBox="1"/>
          <p:nvPr/>
        </p:nvSpPr>
        <p:spPr>
          <a:xfrm>
            <a:off x="1620579" y="1579721"/>
            <a:ext cx="2157877" cy="461665"/>
          </a:xfrm>
          <a:prstGeom prst="rect">
            <a:avLst/>
          </a:prstGeom>
          <a:noFill/>
        </p:spPr>
        <p:txBody>
          <a:bodyPr wrap="square" rtlCol="0">
            <a:spAutoFit/>
          </a:bodyPr>
          <a:lstStyle/>
          <a:p>
            <a:pPr algn="ctr"/>
            <a:r>
              <a:rPr lang="en-US" sz="2400" b="1">
                <a:solidFill>
                  <a:schemeClr val="tx1">
                    <a:lumMod val="50000"/>
                  </a:schemeClr>
                </a:solidFill>
              </a:rPr>
              <a:t>THE</a:t>
            </a:r>
          </a:p>
        </p:txBody>
      </p:sp>
      <p:sp>
        <p:nvSpPr>
          <p:cNvPr id="11" name="TextBox 10">
            <a:extLst>
              <a:ext uri="{FF2B5EF4-FFF2-40B4-BE49-F238E27FC236}">
                <a16:creationId xmlns:a16="http://schemas.microsoft.com/office/drawing/2014/main" id="{E84C5219-7CFD-CF45-814A-2DDA31891306}"/>
              </a:ext>
            </a:extLst>
          </p:cNvPr>
          <p:cNvSpPr txBox="1"/>
          <p:nvPr/>
        </p:nvSpPr>
        <p:spPr>
          <a:xfrm>
            <a:off x="534199" y="3004044"/>
            <a:ext cx="4309812" cy="1446550"/>
          </a:xfrm>
          <a:prstGeom prst="rect">
            <a:avLst/>
          </a:prstGeom>
          <a:noFill/>
        </p:spPr>
        <p:txBody>
          <a:bodyPr wrap="square" rtlCol="0">
            <a:spAutoFit/>
          </a:bodyPr>
          <a:lstStyle/>
          <a:p>
            <a:pPr algn="ctr"/>
            <a:r>
              <a:rPr lang="en-US" sz="4400" b="1" spc="300">
                <a:solidFill>
                  <a:schemeClr val="tx1">
                    <a:lumMod val="75000"/>
                    <a:lumOff val="25000"/>
                  </a:schemeClr>
                </a:solidFill>
                <a:latin typeface="Lato" panose="020F0502020204030203" pitchFamily="34" charset="77"/>
              </a:rPr>
              <a:t>QUARTERLY</a:t>
            </a:r>
          </a:p>
          <a:p>
            <a:pPr algn="ctr"/>
            <a:r>
              <a:rPr lang="en-US" sz="4400" b="1" spc="300">
                <a:solidFill>
                  <a:schemeClr val="tx1">
                    <a:lumMod val="75000"/>
                    <a:lumOff val="25000"/>
                  </a:schemeClr>
                </a:solidFill>
                <a:latin typeface="Lato" panose="020F0502020204030203" pitchFamily="34" charset="77"/>
              </a:rPr>
              <a:t>REPORT</a:t>
            </a:r>
          </a:p>
        </p:txBody>
      </p:sp>
      <p:sp>
        <p:nvSpPr>
          <p:cNvPr id="12" name="TextBox 11">
            <a:extLst>
              <a:ext uri="{FF2B5EF4-FFF2-40B4-BE49-F238E27FC236}">
                <a16:creationId xmlns:a16="http://schemas.microsoft.com/office/drawing/2014/main" id="{261D9127-08F6-1840-AADB-04BF44C8C29D}"/>
              </a:ext>
            </a:extLst>
          </p:cNvPr>
          <p:cNvSpPr txBox="1"/>
          <p:nvPr/>
        </p:nvSpPr>
        <p:spPr>
          <a:xfrm>
            <a:off x="1116644" y="4443629"/>
            <a:ext cx="3170920" cy="502766"/>
          </a:xfrm>
          <a:prstGeom prst="rect">
            <a:avLst/>
          </a:prstGeom>
          <a:noFill/>
        </p:spPr>
        <p:txBody>
          <a:bodyPr wrap="square" lIns="91440" tIns="45720" rIns="91440" bIns="45720" rtlCol="0" anchor="t">
            <a:spAutoFit/>
          </a:bodyPr>
          <a:lstStyle/>
          <a:p>
            <a:pPr algn="ctr"/>
            <a:r>
              <a:rPr lang="en-US" sz="2650" b="1">
                <a:solidFill>
                  <a:schemeClr val="bg1"/>
                </a:solidFill>
              </a:rPr>
              <a:t>EDITION Q1 2021</a:t>
            </a:r>
          </a:p>
        </p:txBody>
      </p:sp>
    </p:spTree>
    <p:extLst>
      <p:ext uri="{BB962C8B-B14F-4D97-AF65-F5344CB8AC3E}">
        <p14:creationId xmlns:p14="http://schemas.microsoft.com/office/powerpoint/2010/main" val="3205204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7" name="Content Placeholder 1">
            <a:extLst>
              <a:ext uri="{FF2B5EF4-FFF2-40B4-BE49-F238E27FC236}">
                <a16:creationId xmlns:a16="http://schemas.microsoft.com/office/drawing/2014/main" id="{2CABBA11-9C82-4D3D-86E3-D3ED2551C868}"/>
              </a:ext>
            </a:extLst>
          </p:cNvPr>
          <p:cNvGraphicFramePr>
            <a:graphicFrameLocks noGrp="1"/>
          </p:cNvGraphicFramePr>
          <p:nvPr>
            <p:ph idx="1"/>
            <p:extLst>
              <p:ext uri="{D42A27DB-BD31-4B8C-83A1-F6EECF244321}">
                <p14:modId xmlns:p14="http://schemas.microsoft.com/office/powerpoint/2010/main" val="2920027885"/>
              </p:ext>
            </p:extLst>
          </p:nvPr>
        </p:nvGraphicFramePr>
        <p:xfrm>
          <a:off x="396574" y="1825625"/>
          <a:ext cx="1140748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DB978AA1-21EB-B044-96F3-A8A8C9713071}"/>
              </a:ext>
            </a:extLst>
          </p:cNvPr>
          <p:cNvSpPr>
            <a:spLocks noGrp="1"/>
          </p:cNvSpPr>
          <p:nvPr>
            <p:ph type="title"/>
          </p:nvPr>
        </p:nvSpPr>
        <p:spPr>
          <a:xfrm>
            <a:off x="396573" y="320675"/>
            <a:ext cx="11407487" cy="1325563"/>
          </a:xfrm>
        </p:spPr>
        <p:txBody>
          <a:bodyPr vert="horz" lIns="91440" tIns="45720" rIns="91440" bIns="45720" rtlCol="0" anchor="ctr">
            <a:normAutofit/>
          </a:bodyPr>
          <a:lstStyle/>
          <a:p>
            <a:r>
              <a:rPr lang="en-US" sz="5400" kern="1200">
                <a:solidFill>
                  <a:schemeClr val="tx1">
                    <a:lumMod val="75000"/>
                    <a:lumOff val="25000"/>
                  </a:schemeClr>
                </a:solidFill>
                <a:latin typeface="Arial" panose="020B0604020202020204" pitchFamily="34" charset="0"/>
                <a:cs typeface="Arial" panose="020B0604020202020204" pitchFamily="34" charset="0"/>
              </a:rPr>
              <a:t>Inside the </a:t>
            </a:r>
            <a:r>
              <a:rPr lang="en-US" sz="5400">
                <a:solidFill>
                  <a:schemeClr val="tx1">
                    <a:lumMod val="75000"/>
                    <a:lumOff val="25000"/>
                  </a:schemeClr>
                </a:solidFill>
                <a:latin typeface="Arial" panose="020B0604020202020204" pitchFamily="34" charset="0"/>
                <a:cs typeface="Arial" panose="020B0604020202020204" pitchFamily="34" charset="0"/>
              </a:rPr>
              <a:t>Quarterly</a:t>
            </a:r>
            <a:r>
              <a:rPr lang="en-US" sz="5400" kern="1200">
                <a:solidFill>
                  <a:schemeClr val="tx1">
                    <a:lumMod val="75000"/>
                    <a:lumOff val="25000"/>
                  </a:schemeClr>
                </a:solidFill>
                <a:latin typeface="Arial" panose="020B0604020202020204" pitchFamily="34" charset="0"/>
                <a:cs typeface="Arial" panose="020B0604020202020204" pitchFamily="34" charset="0"/>
              </a:rPr>
              <a:t> </a:t>
            </a:r>
          </a:p>
        </p:txBody>
      </p:sp>
      <p:grpSp>
        <p:nvGrpSpPr>
          <p:cNvPr id="5" name="Group 4">
            <a:extLst>
              <a:ext uri="{FF2B5EF4-FFF2-40B4-BE49-F238E27FC236}">
                <a16:creationId xmlns:a16="http://schemas.microsoft.com/office/drawing/2014/main" id="{67D960CC-3E3E-C64C-9F00-222CE4B5A306}"/>
              </a:ext>
            </a:extLst>
          </p:cNvPr>
          <p:cNvGrpSpPr/>
          <p:nvPr/>
        </p:nvGrpSpPr>
        <p:grpSpPr>
          <a:xfrm>
            <a:off x="10459844" y="0"/>
            <a:ext cx="1732156" cy="1775844"/>
            <a:chOff x="10459844" y="0"/>
            <a:chExt cx="1732156" cy="1775844"/>
          </a:xfrm>
        </p:grpSpPr>
        <p:pic>
          <p:nvPicPr>
            <p:cNvPr id="6" name="Picture 5">
              <a:extLst>
                <a:ext uri="{FF2B5EF4-FFF2-40B4-BE49-F238E27FC236}">
                  <a16:creationId xmlns:a16="http://schemas.microsoft.com/office/drawing/2014/main" id="{D5FFA57A-D378-9F45-B3CD-91F029B1C15F}"/>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7" name="Picture 6">
              <a:extLst>
                <a:ext uri="{FF2B5EF4-FFF2-40B4-BE49-F238E27FC236}">
                  <a16:creationId xmlns:a16="http://schemas.microsoft.com/office/drawing/2014/main" id="{FE751041-787B-D24B-A3F2-BC656EB0249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pic>
        <p:nvPicPr>
          <p:cNvPr id="9" name="Picture 8" descr="A picture containing text, clipart, vector graphics, screenshot&#10;&#10;Description automatically generated">
            <a:extLst>
              <a:ext uri="{FF2B5EF4-FFF2-40B4-BE49-F238E27FC236}">
                <a16:creationId xmlns:a16="http://schemas.microsoft.com/office/drawing/2014/main" id="{9A698CB3-1ED0-7342-BB9E-30ACFC3E8499}"/>
              </a:ext>
            </a:extLst>
          </p:cNvPr>
          <p:cNvPicPr>
            <a:picLocks noChangeAspect="1"/>
          </p:cNvPicPr>
          <p:nvPr/>
        </p:nvPicPr>
        <p:blipFill>
          <a:blip r:embed="rId10"/>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468664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32C9E-C1E7-2640-8083-FB74E7CCE9D8}"/>
              </a:ext>
            </a:extLst>
          </p:cNvPr>
          <p:cNvSpPr>
            <a:spLocks noGrp="1"/>
          </p:cNvSpPr>
          <p:nvPr>
            <p:ph type="title"/>
          </p:nvPr>
        </p:nvSpPr>
        <p:spPr>
          <a:xfrm>
            <a:off x="1803914" y="4577931"/>
            <a:ext cx="9622729" cy="998611"/>
          </a:xfrm>
        </p:spPr>
        <p:txBody>
          <a:bodyPr/>
          <a:lstStyle/>
          <a:p>
            <a:br>
              <a:rPr lang="en-US" sz="8000" b="1">
                <a:latin typeface="Lato" panose="020F0502020204030203" pitchFamily="34" charset="77"/>
                <a:cs typeface="Arial" panose="020B0604020202020204" pitchFamily="34" charset="0"/>
              </a:rPr>
            </a:br>
            <a:br>
              <a:rPr lang="en-US" sz="8000" b="1">
                <a:latin typeface="Lato" panose="020F0502020204030203" pitchFamily="34" charset="77"/>
                <a:cs typeface="Arial" panose="020B0604020202020204" pitchFamily="34" charset="0"/>
              </a:rPr>
            </a:br>
            <a:r>
              <a:rPr lang="en-US" sz="7200" b="1">
                <a:latin typeface="Lato" panose="020F0502020204030203" pitchFamily="34" charset="77"/>
                <a:cs typeface="Arial" panose="020B0604020202020204" pitchFamily="34" charset="0"/>
              </a:rPr>
              <a:t>Performance Marketing Platform Updates</a:t>
            </a:r>
          </a:p>
        </p:txBody>
      </p:sp>
    </p:spTree>
    <p:extLst>
      <p:ext uri="{BB962C8B-B14F-4D97-AF65-F5344CB8AC3E}">
        <p14:creationId xmlns:p14="http://schemas.microsoft.com/office/powerpoint/2010/main" val="938898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112B32B-0721-944C-9BF1-F9847F541E6D}"/>
              </a:ext>
            </a:extLst>
          </p:cNvPr>
          <p:cNvGrpSpPr/>
          <p:nvPr/>
        </p:nvGrpSpPr>
        <p:grpSpPr>
          <a:xfrm>
            <a:off x="10459844" y="33105"/>
            <a:ext cx="1732156" cy="1775844"/>
            <a:chOff x="10459844" y="0"/>
            <a:chExt cx="1732156" cy="1775844"/>
          </a:xfrm>
        </p:grpSpPr>
        <p:pic>
          <p:nvPicPr>
            <p:cNvPr id="10" name="Picture 9">
              <a:extLst>
                <a:ext uri="{FF2B5EF4-FFF2-40B4-BE49-F238E27FC236}">
                  <a16:creationId xmlns:a16="http://schemas.microsoft.com/office/drawing/2014/main" id="{73EF2E59-DA0F-3C47-A147-A3328FD8B0C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11" name="Picture 10">
              <a:extLst>
                <a:ext uri="{FF2B5EF4-FFF2-40B4-BE49-F238E27FC236}">
                  <a16:creationId xmlns:a16="http://schemas.microsoft.com/office/drawing/2014/main" id="{128567CE-70C1-9048-9CA8-2036127621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sp>
        <p:nvSpPr>
          <p:cNvPr id="2" name="Title 1">
            <a:extLst>
              <a:ext uri="{FF2B5EF4-FFF2-40B4-BE49-F238E27FC236}">
                <a16:creationId xmlns:a16="http://schemas.microsoft.com/office/drawing/2014/main" id="{E2130BAB-E663-D544-B6F3-A7991E05EB87}"/>
              </a:ext>
            </a:extLst>
          </p:cNvPr>
          <p:cNvSpPr>
            <a:spLocks noGrp="1"/>
          </p:cNvSpPr>
          <p:nvPr>
            <p:ph type="title"/>
          </p:nvPr>
        </p:nvSpPr>
        <p:spPr>
          <a:xfrm>
            <a:off x="2270701" y="473453"/>
            <a:ext cx="7906596" cy="807575"/>
          </a:xfrm>
        </p:spPr>
        <p:txBody>
          <a:bodyPr>
            <a:normAutofit/>
          </a:bodyPr>
          <a:lstStyle/>
          <a:p>
            <a:r>
              <a:rPr lang="en-US" sz="2400">
                <a:solidFill>
                  <a:schemeClr val="tx1">
                    <a:lumMod val="75000"/>
                    <a:lumOff val="25000"/>
                  </a:schemeClr>
                </a:solidFill>
                <a:latin typeface="Arial" panose="020B0604020202020204" pitchFamily="34" charset="0"/>
                <a:cs typeface="Arial" panose="020B0604020202020204" pitchFamily="34" charset="0"/>
              </a:rPr>
              <a:t>Google earnings – blockbuster quarter on continued user demand</a:t>
            </a:r>
          </a:p>
        </p:txBody>
      </p:sp>
      <p:sp>
        <p:nvSpPr>
          <p:cNvPr id="5" name="Content Placeholder 4">
            <a:extLst>
              <a:ext uri="{FF2B5EF4-FFF2-40B4-BE49-F238E27FC236}">
                <a16:creationId xmlns:a16="http://schemas.microsoft.com/office/drawing/2014/main" id="{DD3D5A22-A59A-6B43-8B80-3EAB9C5B1DE9}"/>
              </a:ext>
            </a:extLst>
          </p:cNvPr>
          <p:cNvSpPr>
            <a:spLocks noGrp="1"/>
          </p:cNvSpPr>
          <p:nvPr>
            <p:ph idx="1"/>
          </p:nvPr>
        </p:nvSpPr>
        <p:spPr>
          <a:xfrm>
            <a:off x="329184" y="1962912"/>
            <a:ext cx="6955971" cy="4787853"/>
          </a:xfrm>
        </p:spPr>
        <p:txBody>
          <a:bodyPr vert="horz" lIns="91440" tIns="45720" rIns="91440" bIns="45720" rtlCol="0" anchor="t">
            <a:normAutofit/>
          </a:bodyPr>
          <a:lstStyle/>
          <a:p>
            <a:r>
              <a:rPr lang="en-US" sz="1800"/>
              <a:t>Google reported revenue of $55.31B for Q1 2021 (34% y/y); Ad revenue ($44.6B) grew 32% y/y.</a:t>
            </a:r>
            <a:endParaRPr lang="en-US" sz="1800">
              <a:cs typeface="Calibri"/>
            </a:endParaRPr>
          </a:p>
          <a:p>
            <a:r>
              <a:rPr lang="en-US" sz="1800"/>
              <a:t>Growth driven by user demand in Google search as well as slowdown in Q1 last year (first quarter of quarantine); Q1 2020 was the slowest quarter of Google’s revenue growth.</a:t>
            </a:r>
            <a:endParaRPr lang="en-US" sz="1800">
              <a:cs typeface="Calibri"/>
            </a:endParaRPr>
          </a:p>
          <a:p>
            <a:r>
              <a:rPr lang="en-US" sz="1800"/>
              <a:t>YouTube continues to grow (49% y/y) to a little over $6B with doubling of YouTube for action users (we have been writing about this over the past year). Universal Ad Campaigns are gaining traction and will be an area to watch.</a:t>
            </a:r>
            <a:endParaRPr lang="en-US" sz="1800">
              <a:cs typeface="Calibri"/>
            </a:endParaRPr>
          </a:p>
          <a:p>
            <a:r>
              <a:rPr lang="en-US" sz="1800"/>
              <a:t>Massive increase in retail (continues) and travel (bounce-back); No other verticals were specifically spoken about.</a:t>
            </a:r>
            <a:endParaRPr lang="en-US" sz="1800">
              <a:cs typeface="Calibri"/>
            </a:endParaRPr>
          </a:p>
          <a:p>
            <a:r>
              <a:rPr lang="en-US" sz="1800"/>
              <a:t>Google pushes its e-commerce focus with new formats (organic shopping, integrated Merchant center with YT, omni-channel).</a:t>
            </a:r>
            <a:endParaRPr lang="en-US" sz="1800">
              <a:cs typeface="Calibri"/>
            </a:endParaRPr>
          </a:p>
          <a:p>
            <a:r>
              <a:rPr lang="en-US" sz="1800"/>
              <a:t>GCP (Google Cloud) gains momentum with both large firms as well as SME utilizing various cloud services.</a:t>
            </a:r>
            <a:endParaRPr lang="en-US" sz="1800">
              <a:cs typeface="Calibri"/>
            </a:endParaRPr>
          </a:p>
        </p:txBody>
      </p:sp>
      <p:pic>
        <p:nvPicPr>
          <p:cNvPr id="6" name="Picture 5">
            <a:extLst>
              <a:ext uri="{FF2B5EF4-FFF2-40B4-BE49-F238E27FC236}">
                <a16:creationId xmlns:a16="http://schemas.microsoft.com/office/drawing/2014/main" id="{BB12B164-9151-FC4F-9C04-55362EECC949}"/>
              </a:ext>
            </a:extLst>
          </p:cNvPr>
          <p:cNvPicPr>
            <a:picLocks noChangeAspect="1"/>
          </p:cNvPicPr>
          <p:nvPr/>
        </p:nvPicPr>
        <p:blipFill>
          <a:blip r:embed="rId4"/>
          <a:stretch>
            <a:fillRect/>
          </a:stretch>
        </p:blipFill>
        <p:spPr>
          <a:xfrm>
            <a:off x="135286" y="396610"/>
            <a:ext cx="2135415" cy="807575"/>
          </a:xfrm>
          <a:prstGeom prst="rect">
            <a:avLst/>
          </a:prstGeom>
        </p:spPr>
      </p:pic>
      <p:cxnSp>
        <p:nvCxnSpPr>
          <p:cNvPr id="12" name="Straight Connector 11">
            <a:extLst>
              <a:ext uri="{FF2B5EF4-FFF2-40B4-BE49-F238E27FC236}">
                <a16:creationId xmlns:a16="http://schemas.microsoft.com/office/drawing/2014/main" id="{E520014C-F96D-DD47-A357-C77D71FD7E10}"/>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13" name="Rectangle 12">
            <a:extLst>
              <a:ext uri="{FF2B5EF4-FFF2-40B4-BE49-F238E27FC236}">
                <a16:creationId xmlns:a16="http://schemas.microsoft.com/office/drawing/2014/main" id="{44FC5A0B-C6E3-BC49-844B-496D3A2B1249}"/>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pic>
        <p:nvPicPr>
          <p:cNvPr id="4" name="Picture 3">
            <a:extLst>
              <a:ext uri="{FF2B5EF4-FFF2-40B4-BE49-F238E27FC236}">
                <a16:creationId xmlns:a16="http://schemas.microsoft.com/office/drawing/2014/main" id="{B71BAE05-5368-E645-AD93-63DBC1B9D491}"/>
              </a:ext>
            </a:extLst>
          </p:cNvPr>
          <p:cNvPicPr>
            <a:picLocks noChangeAspect="1"/>
          </p:cNvPicPr>
          <p:nvPr/>
        </p:nvPicPr>
        <p:blipFill>
          <a:blip r:embed="rId5"/>
          <a:stretch>
            <a:fillRect/>
          </a:stretch>
        </p:blipFill>
        <p:spPr>
          <a:xfrm>
            <a:off x="7425535" y="2292096"/>
            <a:ext cx="4393843" cy="3407155"/>
          </a:xfrm>
          <a:prstGeom prst="rect">
            <a:avLst/>
          </a:prstGeom>
          <a:ln>
            <a:solidFill>
              <a:schemeClr val="accent1"/>
            </a:solidFill>
          </a:ln>
        </p:spPr>
      </p:pic>
      <p:sp>
        <p:nvSpPr>
          <p:cNvPr id="7" name="TextBox 6">
            <a:extLst>
              <a:ext uri="{FF2B5EF4-FFF2-40B4-BE49-F238E27FC236}">
                <a16:creationId xmlns:a16="http://schemas.microsoft.com/office/drawing/2014/main" id="{CB8C4798-5A38-DD49-B7E9-408E453E99A5}"/>
              </a:ext>
            </a:extLst>
          </p:cNvPr>
          <p:cNvSpPr txBox="1"/>
          <p:nvPr/>
        </p:nvSpPr>
        <p:spPr>
          <a:xfrm>
            <a:off x="7863840" y="5815584"/>
            <a:ext cx="3401568" cy="461665"/>
          </a:xfrm>
          <a:prstGeom prst="rect">
            <a:avLst/>
          </a:prstGeom>
          <a:noFill/>
        </p:spPr>
        <p:txBody>
          <a:bodyPr wrap="square" rtlCol="0">
            <a:spAutoFit/>
          </a:bodyPr>
          <a:lstStyle/>
          <a:p>
            <a:pPr algn="ctr"/>
            <a:r>
              <a:rPr lang="en-US" sz="1400"/>
              <a:t>Alphabet Revenue 2002-2020 </a:t>
            </a:r>
          </a:p>
          <a:p>
            <a:pPr algn="ctr"/>
            <a:r>
              <a:rPr lang="en-US" sz="1000" i="1"/>
              <a:t>(source: </a:t>
            </a:r>
            <a:r>
              <a:rPr lang="en-US" sz="1000" i="1" err="1"/>
              <a:t>statista.com</a:t>
            </a:r>
            <a:r>
              <a:rPr lang="en-US" sz="1000" i="1"/>
              <a:t>)</a:t>
            </a:r>
          </a:p>
        </p:txBody>
      </p:sp>
      <p:pic>
        <p:nvPicPr>
          <p:cNvPr id="14" name="Picture 13" descr="A picture containing text, clipart, vector graphics, screenshot&#10;&#10;Description automatically generated">
            <a:extLst>
              <a:ext uri="{FF2B5EF4-FFF2-40B4-BE49-F238E27FC236}">
                <a16:creationId xmlns:a16="http://schemas.microsoft.com/office/drawing/2014/main" id="{CC546854-1AA6-044B-85BE-7D5F23F2CCD0}"/>
              </a:ext>
            </a:extLst>
          </p:cNvPr>
          <p:cNvPicPr>
            <a:picLocks noChangeAspect="1"/>
          </p:cNvPicPr>
          <p:nvPr/>
        </p:nvPicPr>
        <p:blipFill>
          <a:blip r:embed="rId6"/>
          <a:stretch>
            <a:fillRect/>
          </a:stretch>
        </p:blipFill>
        <p:spPr>
          <a:xfrm>
            <a:off x="11164856" y="834222"/>
            <a:ext cx="901338" cy="182880"/>
          </a:xfrm>
          <a:prstGeom prst="rect">
            <a:avLst/>
          </a:prstGeom>
        </p:spPr>
      </p:pic>
    </p:spTree>
    <p:extLst>
      <p:ext uri="{BB962C8B-B14F-4D97-AF65-F5344CB8AC3E}">
        <p14:creationId xmlns:p14="http://schemas.microsoft.com/office/powerpoint/2010/main" val="83930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6">
            <a:extLst>
              <a:ext uri="{FF2B5EF4-FFF2-40B4-BE49-F238E27FC236}">
                <a16:creationId xmlns:a16="http://schemas.microsoft.com/office/drawing/2014/main" id="{DD985001-165B-904F-9977-CB2DEC1CD1F2}"/>
              </a:ext>
            </a:extLst>
          </p:cNvPr>
          <p:cNvSpPr>
            <a:spLocks noGrp="1"/>
          </p:cNvSpPr>
          <p:nvPr>
            <p:ph type="title"/>
          </p:nvPr>
        </p:nvSpPr>
        <p:spPr>
          <a:xfrm>
            <a:off x="2254058" y="459514"/>
            <a:ext cx="7943267" cy="457200"/>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Changes and opportunities on Google</a:t>
            </a:r>
          </a:p>
        </p:txBody>
      </p:sp>
      <p:pic>
        <p:nvPicPr>
          <p:cNvPr id="26" name="Picture 25">
            <a:extLst>
              <a:ext uri="{FF2B5EF4-FFF2-40B4-BE49-F238E27FC236}">
                <a16:creationId xmlns:a16="http://schemas.microsoft.com/office/drawing/2014/main" id="{F5C89229-4934-E74E-BE10-776C02F5FCC0}"/>
              </a:ext>
            </a:extLst>
          </p:cNvPr>
          <p:cNvPicPr>
            <a:picLocks noChangeAspect="1"/>
          </p:cNvPicPr>
          <p:nvPr/>
        </p:nvPicPr>
        <p:blipFill>
          <a:blip r:embed="rId2"/>
          <a:stretch>
            <a:fillRect/>
          </a:stretch>
        </p:blipFill>
        <p:spPr>
          <a:xfrm>
            <a:off x="51296" y="406507"/>
            <a:ext cx="2135415" cy="807575"/>
          </a:xfrm>
          <a:prstGeom prst="rect">
            <a:avLst/>
          </a:prstGeom>
        </p:spPr>
      </p:pic>
      <p:grpSp>
        <p:nvGrpSpPr>
          <p:cNvPr id="27" name="Group 26">
            <a:extLst>
              <a:ext uri="{FF2B5EF4-FFF2-40B4-BE49-F238E27FC236}">
                <a16:creationId xmlns:a16="http://schemas.microsoft.com/office/drawing/2014/main" id="{97D58D0B-E5F7-184F-A2A4-6C69E1EA7457}"/>
              </a:ext>
            </a:extLst>
          </p:cNvPr>
          <p:cNvGrpSpPr/>
          <p:nvPr/>
        </p:nvGrpSpPr>
        <p:grpSpPr>
          <a:xfrm>
            <a:off x="10459844" y="15178"/>
            <a:ext cx="1732156" cy="1775844"/>
            <a:chOff x="10459844" y="0"/>
            <a:chExt cx="1732156" cy="1775844"/>
          </a:xfrm>
        </p:grpSpPr>
        <p:pic>
          <p:nvPicPr>
            <p:cNvPr id="28" name="Picture 27">
              <a:extLst>
                <a:ext uri="{FF2B5EF4-FFF2-40B4-BE49-F238E27FC236}">
                  <a16:creationId xmlns:a16="http://schemas.microsoft.com/office/drawing/2014/main" id="{C10B1B07-57D0-4D43-9333-36D31F05E2F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29" name="Picture 28">
              <a:extLst>
                <a:ext uri="{FF2B5EF4-FFF2-40B4-BE49-F238E27FC236}">
                  <a16:creationId xmlns:a16="http://schemas.microsoft.com/office/drawing/2014/main" id="{0DD02911-B95D-E848-AA43-C93F02766F7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30" name="Straight Connector 29">
            <a:extLst>
              <a:ext uri="{FF2B5EF4-FFF2-40B4-BE49-F238E27FC236}">
                <a16:creationId xmlns:a16="http://schemas.microsoft.com/office/drawing/2014/main" id="{C4AA7978-B7D2-A84E-BADB-B9A8225E7F48}"/>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31" name="Rectangle 30">
            <a:extLst>
              <a:ext uri="{FF2B5EF4-FFF2-40B4-BE49-F238E27FC236}">
                <a16:creationId xmlns:a16="http://schemas.microsoft.com/office/drawing/2014/main" id="{FCADF190-2CC7-974D-B9DC-506653B9AE76}"/>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0" name="Rectangle 9">
            <a:extLst>
              <a:ext uri="{FF2B5EF4-FFF2-40B4-BE49-F238E27FC236}">
                <a16:creationId xmlns:a16="http://schemas.microsoft.com/office/drawing/2014/main" id="{093BBCFD-81FD-7844-B7EB-4B993885CA70}"/>
              </a:ext>
            </a:extLst>
          </p:cNvPr>
          <p:cNvSpPr/>
          <p:nvPr/>
        </p:nvSpPr>
        <p:spPr>
          <a:xfrm>
            <a:off x="9664321" y="1791022"/>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2B681C-66B8-D343-BBF6-8EF5C388179E}"/>
              </a:ext>
            </a:extLst>
          </p:cNvPr>
          <p:cNvSpPr/>
          <p:nvPr/>
        </p:nvSpPr>
        <p:spPr>
          <a:xfrm>
            <a:off x="7271757" y="1791022"/>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1CA95BC-B2A4-5546-8127-8466C449134E}"/>
              </a:ext>
            </a:extLst>
          </p:cNvPr>
          <p:cNvSpPr/>
          <p:nvPr/>
        </p:nvSpPr>
        <p:spPr>
          <a:xfrm>
            <a:off x="261399" y="1791022"/>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A22A88A-C01A-6245-97D8-357341C1EEAC}"/>
              </a:ext>
            </a:extLst>
          </p:cNvPr>
          <p:cNvSpPr/>
          <p:nvPr/>
        </p:nvSpPr>
        <p:spPr>
          <a:xfrm>
            <a:off x="261399" y="4062668"/>
            <a:ext cx="2101279" cy="1015663"/>
          </a:xfrm>
          <a:prstGeom prst="rect">
            <a:avLst/>
          </a:prstGeom>
        </p:spPr>
        <p:txBody>
          <a:bodyPr wrap="square" lIns="91440" tIns="45720" rIns="91440" bIns="45720" anchor="t">
            <a:spAutoFit/>
          </a:bodyPr>
          <a:lstStyle/>
          <a:p>
            <a:pPr algn="ctr"/>
            <a:r>
              <a:rPr lang="en-US" sz="1200" i="0">
                <a:solidFill>
                  <a:srgbClr val="1A1A1A"/>
                </a:solidFill>
                <a:effectLst/>
                <a:cs typeface="Arial"/>
              </a:rPr>
              <a:t>Google shares 2021 predictions: </a:t>
            </a:r>
            <a:r>
              <a:rPr lang="en-US" sz="1200">
                <a:solidFill>
                  <a:srgbClr val="1A1A1A"/>
                </a:solidFill>
                <a:cs typeface="Arial"/>
              </a:rPr>
              <a:t>users</a:t>
            </a:r>
            <a:r>
              <a:rPr lang="en-US" sz="1200" i="0">
                <a:solidFill>
                  <a:srgbClr val="1A1A1A"/>
                </a:solidFill>
                <a:effectLst/>
                <a:cs typeface="Arial"/>
              </a:rPr>
              <a:t> are doing a lot more research before shopping, spending </a:t>
            </a:r>
            <a:r>
              <a:rPr lang="en-US" sz="1200">
                <a:solidFill>
                  <a:srgbClr val="1A1A1A"/>
                </a:solidFill>
                <a:cs typeface="Arial"/>
              </a:rPr>
              <a:t>smarter</a:t>
            </a:r>
            <a:r>
              <a:rPr lang="en-US" sz="1200" i="0">
                <a:solidFill>
                  <a:srgbClr val="1A1A1A"/>
                </a:solidFill>
                <a:effectLst/>
                <a:cs typeface="Arial"/>
              </a:rPr>
              <a:t> and finding alternatives</a:t>
            </a:r>
          </a:p>
        </p:txBody>
      </p:sp>
      <p:sp>
        <p:nvSpPr>
          <p:cNvPr id="14" name="Rectangle 13">
            <a:extLst>
              <a:ext uri="{FF2B5EF4-FFF2-40B4-BE49-F238E27FC236}">
                <a16:creationId xmlns:a16="http://schemas.microsoft.com/office/drawing/2014/main" id="{8D6B3013-AE40-A04D-82A0-7FC58AB43146}"/>
              </a:ext>
            </a:extLst>
          </p:cNvPr>
          <p:cNvSpPr/>
          <p:nvPr/>
        </p:nvSpPr>
        <p:spPr>
          <a:xfrm>
            <a:off x="9700493" y="4125206"/>
            <a:ext cx="2054017" cy="1015663"/>
          </a:xfrm>
          <a:prstGeom prst="rect">
            <a:avLst/>
          </a:prstGeom>
        </p:spPr>
        <p:txBody>
          <a:bodyPr wrap="square" lIns="91440" tIns="45720" rIns="91440" bIns="45720" anchor="t">
            <a:spAutoFit/>
          </a:bodyPr>
          <a:lstStyle/>
          <a:p>
            <a:pPr algn="ctr"/>
            <a:r>
              <a:rPr lang="en-US" sz="1200"/>
              <a:t>Emergence of two new private search engines: "Neeva" by ex-Google employees and  “Brave” to compete with Google in 2021</a:t>
            </a:r>
            <a:endParaRPr lang="en-US" sz="1200" i="0">
              <a:solidFill>
                <a:srgbClr val="1A1A1A"/>
              </a:solidFill>
              <a:effectLst/>
              <a:cs typeface="Arial" panose="020B0604020202020204" pitchFamily="34" charset="0"/>
            </a:endParaRPr>
          </a:p>
        </p:txBody>
      </p:sp>
      <p:sp>
        <p:nvSpPr>
          <p:cNvPr id="15" name="Rectangle 14">
            <a:extLst>
              <a:ext uri="{FF2B5EF4-FFF2-40B4-BE49-F238E27FC236}">
                <a16:creationId xmlns:a16="http://schemas.microsoft.com/office/drawing/2014/main" id="{F528148B-AFD5-0146-ABDB-1A5E8663BD8D}"/>
              </a:ext>
            </a:extLst>
          </p:cNvPr>
          <p:cNvSpPr/>
          <p:nvPr/>
        </p:nvSpPr>
        <p:spPr>
          <a:xfrm>
            <a:off x="7336967" y="4223100"/>
            <a:ext cx="1972700" cy="1015663"/>
          </a:xfrm>
          <a:prstGeom prst="rect">
            <a:avLst/>
          </a:prstGeom>
        </p:spPr>
        <p:txBody>
          <a:bodyPr wrap="square" lIns="91440" tIns="45720" rIns="91440" bIns="45720" anchor="t">
            <a:spAutoFit/>
          </a:bodyPr>
          <a:lstStyle/>
          <a:p>
            <a:pPr algn="ctr"/>
            <a:r>
              <a:rPr lang="en-US" sz="1200"/>
              <a:t>BrightEdge study says: Core Web Vitals to impact and boost the Finance industry the most due to better scores already</a:t>
            </a:r>
            <a:endParaRPr lang="en-US" sz="1200" i="0">
              <a:solidFill>
                <a:srgbClr val="1A1A1A"/>
              </a:solidFill>
              <a:effectLst/>
              <a:cs typeface="Arial" panose="020B0604020202020204" pitchFamily="34" charset="0"/>
            </a:endParaRPr>
          </a:p>
        </p:txBody>
      </p:sp>
      <p:sp>
        <p:nvSpPr>
          <p:cNvPr id="16" name="Rectangle 15">
            <a:extLst>
              <a:ext uri="{FF2B5EF4-FFF2-40B4-BE49-F238E27FC236}">
                <a16:creationId xmlns:a16="http://schemas.microsoft.com/office/drawing/2014/main" id="{CFA1DD93-80E3-BF45-ADE2-EC9BC1745462}"/>
              </a:ext>
            </a:extLst>
          </p:cNvPr>
          <p:cNvSpPr/>
          <p:nvPr/>
        </p:nvSpPr>
        <p:spPr>
          <a:xfrm>
            <a:off x="259559" y="5290570"/>
            <a:ext cx="2103120" cy="1178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Implications:</a:t>
            </a:r>
          </a:p>
          <a:p>
            <a:pPr algn="ctr"/>
            <a:r>
              <a:rPr lang="en-US" sz="1200"/>
              <a:t>Create FAQ content, awareness and comparison content to help users make decisions</a:t>
            </a:r>
          </a:p>
        </p:txBody>
      </p:sp>
      <p:sp>
        <p:nvSpPr>
          <p:cNvPr id="17" name="Rectangle 16">
            <a:extLst>
              <a:ext uri="{FF2B5EF4-FFF2-40B4-BE49-F238E27FC236}">
                <a16:creationId xmlns:a16="http://schemas.microsoft.com/office/drawing/2014/main" id="{580A04D2-D75B-F549-B837-04027F6F861D}"/>
              </a:ext>
            </a:extLst>
          </p:cNvPr>
          <p:cNvSpPr/>
          <p:nvPr/>
        </p:nvSpPr>
        <p:spPr>
          <a:xfrm>
            <a:off x="7271756" y="5290570"/>
            <a:ext cx="2109905" cy="11782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Implications:</a:t>
            </a:r>
          </a:p>
          <a:p>
            <a:pPr algn="ctr"/>
            <a:r>
              <a:rPr lang="en-US" sz="1200"/>
              <a:t>Ensure core web vital metrics meet the benchmarks by August 2021 to avoid rank drops</a:t>
            </a:r>
          </a:p>
        </p:txBody>
      </p:sp>
      <p:sp>
        <p:nvSpPr>
          <p:cNvPr id="18" name="Rectangle 17">
            <a:extLst>
              <a:ext uri="{FF2B5EF4-FFF2-40B4-BE49-F238E27FC236}">
                <a16:creationId xmlns:a16="http://schemas.microsoft.com/office/drawing/2014/main" id="{1682B8D4-8300-4F4E-97C0-F45F4C29B04C}"/>
              </a:ext>
            </a:extLst>
          </p:cNvPr>
          <p:cNvSpPr/>
          <p:nvPr/>
        </p:nvSpPr>
        <p:spPr>
          <a:xfrm>
            <a:off x="9657536" y="5290569"/>
            <a:ext cx="2109905" cy="11782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Implications:</a:t>
            </a:r>
          </a:p>
          <a:p>
            <a:pPr algn="ctr"/>
            <a:r>
              <a:rPr lang="en-US" sz="1200"/>
              <a:t>Monitor organic search traffic by engine - even though Google owns 94% in Q1 it will start to decrease</a:t>
            </a:r>
            <a:endParaRPr lang="en-US" sz="1200">
              <a:cs typeface="Calibri"/>
            </a:endParaRPr>
          </a:p>
        </p:txBody>
      </p:sp>
      <p:sp>
        <p:nvSpPr>
          <p:cNvPr id="19" name="Rectangle 18">
            <a:extLst>
              <a:ext uri="{FF2B5EF4-FFF2-40B4-BE49-F238E27FC236}">
                <a16:creationId xmlns:a16="http://schemas.microsoft.com/office/drawing/2014/main" id="{CAD2F8A0-45A7-194E-97BE-A3B7EFB1D85A}"/>
              </a:ext>
            </a:extLst>
          </p:cNvPr>
          <p:cNvSpPr/>
          <p:nvPr/>
        </p:nvSpPr>
        <p:spPr>
          <a:xfrm>
            <a:off x="2636753" y="1814137"/>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578488-2DED-BF44-A433-9E161825F4DE}"/>
              </a:ext>
            </a:extLst>
          </p:cNvPr>
          <p:cNvSpPr/>
          <p:nvPr/>
        </p:nvSpPr>
        <p:spPr>
          <a:xfrm>
            <a:off x="2636753" y="4128061"/>
            <a:ext cx="2103120" cy="1200329"/>
          </a:xfrm>
          <a:prstGeom prst="rect">
            <a:avLst/>
          </a:prstGeom>
        </p:spPr>
        <p:txBody>
          <a:bodyPr wrap="square">
            <a:spAutoFit/>
          </a:bodyPr>
          <a:lstStyle/>
          <a:p>
            <a:pPr algn="ctr"/>
            <a:r>
              <a:rPr lang="en-US" sz="1200">
                <a:solidFill>
                  <a:srgbClr val="1A1A1A"/>
                </a:solidFill>
                <a:cs typeface="Arial" panose="020B0604020202020204" pitchFamily="34" charset="0"/>
              </a:rPr>
              <a:t>Study shares: </a:t>
            </a:r>
            <a:r>
              <a:rPr lang="en-US" sz="1200"/>
              <a:t>65% of Google searches do not click on any results due to increase in app downloads, answer box results post COVID and elections and shifts in search behavior</a:t>
            </a:r>
            <a:endParaRPr lang="en-US" sz="1200">
              <a:solidFill>
                <a:srgbClr val="1A1A1A"/>
              </a:solidFill>
              <a:cs typeface="Arial" panose="020B0604020202020204" pitchFamily="34" charset="0"/>
            </a:endParaRPr>
          </a:p>
        </p:txBody>
      </p:sp>
      <p:sp>
        <p:nvSpPr>
          <p:cNvPr id="21" name="Rectangle 20">
            <a:extLst>
              <a:ext uri="{FF2B5EF4-FFF2-40B4-BE49-F238E27FC236}">
                <a16:creationId xmlns:a16="http://schemas.microsoft.com/office/drawing/2014/main" id="{DEDCF0D7-9307-C740-B12D-1CC468CF0E48}"/>
              </a:ext>
            </a:extLst>
          </p:cNvPr>
          <p:cNvSpPr/>
          <p:nvPr/>
        </p:nvSpPr>
        <p:spPr>
          <a:xfrm>
            <a:off x="2623182" y="5290569"/>
            <a:ext cx="2109905" cy="11782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Implications:</a:t>
            </a:r>
          </a:p>
          <a:p>
            <a:pPr algn="ctr"/>
            <a:r>
              <a:rPr lang="en-US" sz="1200"/>
              <a:t>Focus on long-tail keywords and FAQs, optimize mobile apps, and ensure local results and business listings are accurate </a:t>
            </a:r>
            <a:endParaRPr lang="en-US" sz="1200">
              <a:cs typeface="Calibri"/>
            </a:endParaRPr>
          </a:p>
        </p:txBody>
      </p:sp>
      <p:pic>
        <p:nvPicPr>
          <p:cNvPr id="22" name="Picture 21" descr="Graphical user interface, text, application, Teams&#10;&#10;Description automatically generated">
            <a:extLst>
              <a:ext uri="{FF2B5EF4-FFF2-40B4-BE49-F238E27FC236}">
                <a16:creationId xmlns:a16="http://schemas.microsoft.com/office/drawing/2014/main" id="{F2670288-FE22-C648-AB3B-56381750E9D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874815" y="2180654"/>
            <a:ext cx="1764435" cy="1612946"/>
          </a:xfrm>
          <a:prstGeom prst="rect">
            <a:avLst/>
          </a:prstGeom>
        </p:spPr>
      </p:pic>
      <p:pic>
        <p:nvPicPr>
          <p:cNvPr id="23" name="Picture 2" descr="Your intro to Google's Core Web Vitals - AdThrive">
            <a:extLst>
              <a:ext uri="{FF2B5EF4-FFF2-40B4-BE49-F238E27FC236}">
                <a16:creationId xmlns:a16="http://schemas.microsoft.com/office/drawing/2014/main" id="{730CDDE3-299D-D34D-A2C8-3B2A60C9255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val="0"/>
              </a:ext>
            </a:extLst>
          </a:blip>
          <a:srcRect l="3368" r="72059"/>
          <a:stretch/>
        </p:blipFill>
        <p:spPr bwMode="auto">
          <a:xfrm>
            <a:off x="7631573" y="2050439"/>
            <a:ext cx="1486921" cy="203795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Google Predicts These 4 Pandemic Changes Are Permanent">
            <a:extLst>
              <a:ext uri="{FF2B5EF4-FFF2-40B4-BE49-F238E27FC236}">
                <a16:creationId xmlns:a16="http://schemas.microsoft.com/office/drawing/2014/main" id="{0FB13505-8D68-5E40-B5E1-A7DE5CBFFFE2}"/>
              </a:ext>
            </a:extLst>
          </p:cNvPr>
          <p:cNvPicPr>
            <a:picLocks noChangeAspect="1" noChangeArrowheads="1"/>
          </p:cNvPicPr>
          <p:nvPr/>
        </p:nvPicPr>
        <p:blipFill rotWithShape="1">
          <a:blip r:embed="rId8" cstate="email">
            <a:extLst>
              <a:ext uri="{BEBA8EAE-BF5A-486C-A8C5-ECC9F3942E4B}">
                <a14:imgProps xmlns:a14="http://schemas.microsoft.com/office/drawing/2010/main">
                  <a14:imgLayer r:embed="rId9">
                    <a14:imgEffect>
                      <a14:colorTemperature colorTemp="7200"/>
                    </a14:imgEffect>
                  </a14:imgLayer>
                </a14:imgProps>
              </a:ext>
              <a:ext uri="{28A0092B-C50C-407E-A947-70E740481C1C}">
                <a14:useLocalDpi xmlns:a14="http://schemas.microsoft.com/office/drawing/2010/main"/>
              </a:ext>
            </a:extLst>
          </a:blip>
          <a:srcRect l="9211" t="7753" r="79164" b="49111"/>
          <a:stretch/>
        </p:blipFill>
        <p:spPr bwMode="auto">
          <a:xfrm>
            <a:off x="552751" y="1904587"/>
            <a:ext cx="1629121" cy="1889011"/>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5F82A4F6-F5DF-5F4A-B576-F10781D1D68D}"/>
              </a:ext>
            </a:extLst>
          </p:cNvPr>
          <p:cNvSpPr/>
          <p:nvPr/>
        </p:nvSpPr>
        <p:spPr>
          <a:xfrm>
            <a:off x="4954254" y="1814137"/>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82C4424-8C14-9746-BB72-C829524801A9}"/>
              </a:ext>
            </a:extLst>
          </p:cNvPr>
          <p:cNvSpPr/>
          <p:nvPr/>
        </p:nvSpPr>
        <p:spPr>
          <a:xfrm>
            <a:off x="4954254" y="4249725"/>
            <a:ext cx="2103120" cy="646331"/>
          </a:xfrm>
          <a:prstGeom prst="rect">
            <a:avLst/>
          </a:prstGeom>
        </p:spPr>
        <p:txBody>
          <a:bodyPr wrap="square">
            <a:spAutoFit/>
          </a:bodyPr>
          <a:lstStyle/>
          <a:p>
            <a:pPr algn="ctr"/>
            <a:r>
              <a:rPr lang="en-US" sz="1200">
                <a:solidFill>
                  <a:srgbClr val="1A1A1A"/>
                </a:solidFill>
                <a:cs typeface="Arial" panose="020B0604020202020204" pitchFamily="34" charset="0"/>
              </a:rPr>
              <a:t>Google says: f</a:t>
            </a:r>
            <a:r>
              <a:rPr lang="en-US" sz="1200"/>
              <a:t>ocus less on individual pages &amp; more on category pages</a:t>
            </a:r>
            <a:r>
              <a:rPr lang="en-US" sz="1200">
                <a:solidFill>
                  <a:srgbClr val="1A1A1A"/>
                </a:solidFill>
                <a:cs typeface="Arial" panose="020B0604020202020204" pitchFamily="34" charset="0"/>
              </a:rPr>
              <a:t> </a:t>
            </a:r>
          </a:p>
        </p:txBody>
      </p:sp>
      <p:sp>
        <p:nvSpPr>
          <p:cNvPr id="35" name="Rectangle 34">
            <a:extLst>
              <a:ext uri="{FF2B5EF4-FFF2-40B4-BE49-F238E27FC236}">
                <a16:creationId xmlns:a16="http://schemas.microsoft.com/office/drawing/2014/main" id="{AB89B09B-A7D4-BD46-9650-FDB785B13036}"/>
              </a:ext>
            </a:extLst>
          </p:cNvPr>
          <p:cNvSpPr/>
          <p:nvPr/>
        </p:nvSpPr>
        <p:spPr>
          <a:xfrm>
            <a:off x="4940683" y="5290569"/>
            <a:ext cx="2109905" cy="11782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Implications:</a:t>
            </a:r>
          </a:p>
          <a:p>
            <a:pPr algn="ctr"/>
            <a:r>
              <a:rPr lang="en-US" sz="1200"/>
              <a:t>Create content that targets all funnels of the user journey</a:t>
            </a:r>
          </a:p>
        </p:txBody>
      </p:sp>
      <p:pic>
        <p:nvPicPr>
          <p:cNvPr id="36" name="Picture 4" descr="Pyramid Icon | Free SVG / PNG, Premium Animated GIF / APNG Customizable  Icons · Loading.io">
            <a:extLst>
              <a:ext uri="{FF2B5EF4-FFF2-40B4-BE49-F238E27FC236}">
                <a16:creationId xmlns:a16="http://schemas.microsoft.com/office/drawing/2014/main" id="{4695C5E0-6DAE-444A-8AB9-FF47498DDFC4}"/>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026342" y="2050440"/>
            <a:ext cx="1890566" cy="189056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C1EAC4D-EF66-D84B-9E19-1D98FD7D85CB}"/>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2645338" y="1933310"/>
            <a:ext cx="2075921" cy="2107633"/>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A picture containing text, clipart, vector graphics, screenshot&#10;&#10;Description automatically generated">
            <a:extLst>
              <a:ext uri="{FF2B5EF4-FFF2-40B4-BE49-F238E27FC236}">
                <a16:creationId xmlns:a16="http://schemas.microsoft.com/office/drawing/2014/main" id="{A81FBA38-B0E6-354F-AEC4-4677792F1705}"/>
              </a:ext>
            </a:extLst>
          </p:cNvPr>
          <p:cNvPicPr>
            <a:picLocks noChangeAspect="1"/>
          </p:cNvPicPr>
          <p:nvPr/>
        </p:nvPicPr>
        <p:blipFill>
          <a:blip r:embed="rId14"/>
          <a:stretch>
            <a:fillRect/>
          </a:stretch>
        </p:blipFill>
        <p:spPr>
          <a:xfrm>
            <a:off x="11164856" y="792182"/>
            <a:ext cx="901338" cy="182880"/>
          </a:xfrm>
          <a:prstGeom prst="rect">
            <a:avLst/>
          </a:prstGeom>
        </p:spPr>
      </p:pic>
    </p:spTree>
    <p:extLst>
      <p:ext uri="{BB962C8B-B14F-4D97-AF65-F5344CB8AC3E}">
        <p14:creationId xmlns:p14="http://schemas.microsoft.com/office/powerpoint/2010/main" val="1831359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6">
            <a:extLst>
              <a:ext uri="{FF2B5EF4-FFF2-40B4-BE49-F238E27FC236}">
                <a16:creationId xmlns:a16="http://schemas.microsoft.com/office/drawing/2014/main" id="{DD985001-165B-904F-9977-CB2DEC1CD1F2}"/>
              </a:ext>
            </a:extLst>
          </p:cNvPr>
          <p:cNvSpPr>
            <a:spLocks noGrp="1"/>
          </p:cNvSpPr>
          <p:nvPr>
            <p:ph type="title"/>
          </p:nvPr>
        </p:nvSpPr>
        <p:spPr>
          <a:xfrm>
            <a:off x="709286" y="473034"/>
            <a:ext cx="7943267" cy="457200"/>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Other Paid Media Trends</a:t>
            </a:r>
          </a:p>
        </p:txBody>
      </p:sp>
      <p:grpSp>
        <p:nvGrpSpPr>
          <p:cNvPr id="27" name="Group 26">
            <a:extLst>
              <a:ext uri="{FF2B5EF4-FFF2-40B4-BE49-F238E27FC236}">
                <a16:creationId xmlns:a16="http://schemas.microsoft.com/office/drawing/2014/main" id="{97D58D0B-E5F7-184F-A2A4-6C69E1EA7457}"/>
              </a:ext>
            </a:extLst>
          </p:cNvPr>
          <p:cNvGrpSpPr/>
          <p:nvPr/>
        </p:nvGrpSpPr>
        <p:grpSpPr>
          <a:xfrm>
            <a:off x="10459844" y="15178"/>
            <a:ext cx="1732156" cy="1775844"/>
            <a:chOff x="10459844" y="0"/>
            <a:chExt cx="1732156" cy="1775844"/>
          </a:xfrm>
        </p:grpSpPr>
        <p:pic>
          <p:nvPicPr>
            <p:cNvPr id="28" name="Picture 27">
              <a:extLst>
                <a:ext uri="{FF2B5EF4-FFF2-40B4-BE49-F238E27FC236}">
                  <a16:creationId xmlns:a16="http://schemas.microsoft.com/office/drawing/2014/main" id="{C10B1B07-57D0-4D43-9333-36D31F05E2F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29" name="Picture 28">
              <a:extLst>
                <a:ext uri="{FF2B5EF4-FFF2-40B4-BE49-F238E27FC236}">
                  <a16:creationId xmlns:a16="http://schemas.microsoft.com/office/drawing/2014/main" id="{0DD02911-B95D-E848-AA43-C93F02766F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30" name="Straight Connector 29">
            <a:extLst>
              <a:ext uri="{FF2B5EF4-FFF2-40B4-BE49-F238E27FC236}">
                <a16:creationId xmlns:a16="http://schemas.microsoft.com/office/drawing/2014/main" id="{C4AA7978-B7D2-A84E-BADB-B9A8225E7F48}"/>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31" name="Rectangle 30">
            <a:extLst>
              <a:ext uri="{FF2B5EF4-FFF2-40B4-BE49-F238E27FC236}">
                <a16:creationId xmlns:a16="http://schemas.microsoft.com/office/drawing/2014/main" id="{FCADF190-2CC7-974D-B9DC-506653B9AE76}"/>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0" name="Rectangle 9">
            <a:extLst>
              <a:ext uri="{FF2B5EF4-FFF2-40B4-BE49-F238E27FC236}">
                <a16:creationId xmlns:a16="http://schemas.microsoft.com/office/drawing/2014/main" id="{093BBCFD-81FD-7844-B7EB-4B993885CA70}"/>
              </a:ext>
            </a:extLst>
          </p:cNvPr>
          <p:cNvSpPr/>
          <p:nvPr/>
        </p:nvSpPr>
        <p:spPr>
          <a:xfrm>
            <a:off x="5065683" y="1419502"/>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2B681C-66B8-D343-BBF6-8EF5C388179E}"/>
              </a:ext>
            </a:extLst>
          </p:cNvPr>
          <p:cNvSpPr/>
          <p:nvPr/>
        </p:nvSpPr>
        <p:spPr>
          <a:xfrm>
            <a:off x="2666532" y="1419502"/>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1CA95BC-B2A4-5546-8127-8466C449134E}"/>
              </a:ext>
            </a:extLst>
          </p:cNvPr>
          <p:cNvSpPr/>
          <p:nvPr/>
        </p:nvSpPr>
        <p:spPr>
          <a:xfrm>
            <a:off x="269753" y="1419502"/>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A1DD93-80E3-BF45-ADE2-EC9BC1745462}"/>
              </a:ext>
            </a:extLst>
          </p:cNvPr>
          <p:cNvSpPr/>
          <p:nvPr/>
        </p:nvSpPr>
        <p:spPr>
          <a:xfrm>
            <a:off x="267913" y="4919050"/>
            <a:ext cx="2103120" cy="1178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Implications:</a:t>
            </a:r>
          </a:p>
          <a:p>
            <a:pPr algn="ctr"/>
            <a:r>
              <a:rPr lang="en-US" sz="1200"/>
              <a:t>Better visibility and CTRs. Focus on copy and value proposition</a:t>
            </a:r>
          </a:p>
        </p:txBody>
      </p:sp>
      <p:sp>
        <p:nvSpPr>
          <p:cNvPr id="17" name="Rectangle 16">
            <a:extLst>
              <a:ext uri="{FF2B5EF4-FFF2-40B4-BE49-F238E27FC236}">
                <a16:creationId xmlns:a16="http://schemas.microsoft.com/office/drawing/2014/main" id="{580A04D2-D75B-F549-B837-04027F6F861D}"/>
              </a:ext>
            </a:extLst>
          </p:cNvPr>
          <p:cNvSpPr/>
          <p:nvPr/>
        </p:nvSpPr>
        <p:spPr>
          <a:xfrm>
            <a:off x="2666531" y="4919050"/>
            <a:ext cx="2109905" cy="11782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Implications:</a:t>
            </a:r>
          </a:p>
          <a:p>
            <a:pPr algn="ctr"/>
            <a:r>
              <a:rPr lang="en-US" sz="1200"/>
              <a:t>Better visibility and CTRs. Focus on copy and value proposition</a:t>
            </a:r>
          </a:p>
        </p:txBody>
      </p:sp>
      <p:sp>
        <p:nvSpPr>
          <p:cNvPr id="18" name="Rectangle 17">
            <a:extLst>
              <a:ext uri="{FF2B5EF4-FFF2-40B4-BE49-F238E27FC236}">
                <a16:creationId xmlns:a16="http://schemas.microsoft.com/office/drawing/2014/main" id="{1682B8D4-8300-4F4E-97C0-F45F4C29B04C}"/>
              </a:ext>
            </a:extLst>
          </p:cNvPr>
          <p:cNvSpPr/>
          <p:nvPr/>
        </p:nvSpPr>
        <p:spPr>
          <a:xfrm>
            <a:off x="5058898" y="4919049"/>
            <a:ext cx="2109905" cy="11782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Implications:</a:t>
            </a:r>
          </a:p>
          <a:p>
            <a:pPr algn="ctr"/>
            <a:r>
              <a:rPr lang="en-US" sz="1200"/>
              <a:t>Higher competition/ increase in CPCs. Focus on Quality Score and experience </a:t>
            </a:r>
          </a:p>
        </p:txBody>
      </p:sp>
      <p:sp>
        <p:nvSpPr>
          <p:cNvPr id="19" name="Rectangle 18">
            <a:extLst>
              <a:ext uri="{FF2B5EF4-FFF2-40B4-BE49-F238E27FC236}">
                <a16:creationId xmlns:a16="http://schemas.microsoft.com/office/drawing/2014/main" id="{CAD2F8A0-45A7-194E-97BE-A3B7EFB1D85A}"/>
              </a:ext>
            </a:extLst>
          </p:cNvPr>
          <p:cNvSpPr/>
          <p:nvPr/>
        </p:nvSpPr>
        <p:spPr>
          <a:xfrm>
            <a:off x="7464834" y="1419502"/>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EDCF0D7-9307-C740-B12D-1CC468CF0E48}"/>
              </a:ext>
            </a:extLst>
          </p:cNvPr>
          <p:cNvSpPr/>
          <p:nvPr/>
        </p:nvSpPr>
        <p:spPr>
          <a:xfrm>
            <a:off x="7451263" y="4895934"/>
            <a:ext cx="2109905" cy="11782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Implications:</a:t>
            </a:r>
          </a:p>
          <a:p>
            <a:pPr algn="ctr"/>
            <a:r>
              <a:rPr lang="en-US" sz="1200"/>
              <a:t>Increase in CTR to Paid Ads and decrease in CTR to Organic</a:t>
            </a:r>
          </a:p>
        </p:txBody>
      </p:sp>
      <p:sp>
        <p:nvSpPr>
          <p:cNvPr id="32" name="Rectangle 31">
            <a:extLst>
              <a:ext uri="{FF2B5EF4-FFF2-40B4-BE49-F238E27FC236}">
                <a16:creationId xmlns:a16="http://schemas.microsoft.com/office/drawing/2014/main" id="{4FBA2CE1-9893-0040-8929-80565686FB05}"/>
              </a:ext>
            </a:extLst>
          </p:cNvPr>
          <p:cNvSpPr/>
          <p:nvPr/>
        </p:nvSpPr>
        <p:spPr>
          <a:xfrm>
            <a:off x="9857199" y="1419502"/>
            <a:ext cx="21031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99C5ED9-82B4-0C4E-8ED7-B250BA06553A}"/>
              </a:ext>
            </a:extLst>
          </p:cNvPr>
          <p:cNvSpPr/>
          <p:nvPr/>
        </p:nvSpPr>
        <p:spPr>
          <a:xfrm>
            <a:off x="9843628" y="4895934"/>
            <a:ext cx="2109905" cy="11782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Implications:</a:t>
            </a:r>
          </a:p>
          <a:p>
            <a:pPr algn="ctr"/>
            <a:r>
              <a:rPr lang="en-US" sz="1200">
                <a:solidFill>
                  <a:schemeClr val="bg1"/>
                </a:solidFill>
              </a:rPr>
              <a:t>Diversify avenues of marketing beyond media</a:t>
            </a:r>
          </a:p>
        </p:txBody>
      </p:sp>
      <p:sp>
        <p:nvSpPr>
          <p:cNvPr id="36" name="Rectangle 35">
            <a:extLst>
              <a:ext uri="{FF2B5EF4-FFF2-40B4-BE49-F238E27FC236}">
                <a16:creationId xmlns:a16="http://schemas.microsoft.com/office/drawing/2014/main" id="{2956952D-9866-BE4D-A518-33C183930559}"/>
              </a:ext>
            </a:extLst>
          </p:cNvPr>
          <p:cNvSpPr/>
          <p:nvPr/>
        </p:nvSpPr>
        <p:spPr>
          <a:xfrm>
            <a:off x="9863985" y="3606409"/>
            <a:ext cx="2109905" cy="1015663"/>
          </a:xfrm>
          <a:prstGeom prst="rect">
            <a:avLst/>
          </a:prstGeom>
        </p:spPr>
        <p:txBody>
          <a:bodyPr wrap="square">
            <a:spAutoFit/>
          </a:bodyPr>
          <a:lstStyle/>
          <a:p>
            <a:pPr algn="ctr"/>
            <a:r>
              <a:rPr lang="en-US" sz="1200">
                <a:cs typeface="Arial" panose="020B0604020202020204" pitchFamily="34" charset="0"/>
              </a:rPr>
              <a:t>Roughly 27% of internet users are leveraging ad blockers, meaning that advertisers are missing out on roughly a quarter of potential ad targets</a:t>
            </a:r>
            <a:endParaRPr lang="en-US" sz="1200" i="0">
              <a:effectLst/>
              <a:cs typeface="Arial" panose="020B0604020202020204" pitchFamily="34" charset="0"/>
            </a:endParaRPr>
          </a:p>
        </p:txBody>
      </p:sp>
      <p:sp>
        <p:nvSpPr>
          <p:cNvPr id="37" name="Rectangle 36">
            <a:extLst>
              <a:ext uri="{FF2B5EF4-FFF2-40B4-BE49-F238E27FC236}">
                <a16:creationId xmlns:a16="http://schemas.microsoft.com/office/drawing/2014/main" id="{1EAA3293-D53E-6B48-B9A5-5EC1B4A30FDA}"/>
              </a:ext>
            </a:extLst>
          </p:cNvPr>
          <p:cNvSpPr/>
          <p:nvPr/>
        </p:nvSpPr>
        <p:spPr>
          <a:xfrm>
            <a:off x="5065683" y="3730463"/>
            <a:ext cx="2096335" cy="830997"/>
          </a:xfrm>
          <a:prstGeom prst="rect">
            <a:avLst/>
          </a:prstGeom>
        </p:spPr>
        <p:txBody>
          <a:bodyPr wrap="square">
            <a:spAutoFit/>
          </a:bodyPr>
          <a:lstStyle/>
          <a:p>
            <a:pPr algn="ctr"/>
            <a:r>
              <a:rPr lang="en-US" sz="1200">
                <a:cs typeface="Arial" panose="020B0604020202020204" pitchFamily="34" charset="0"/>
              </a:rPr>
              <a:t>U.S. ad spending to rise 3.2% to $237 billion in 2021 following a 5.4% drop in 2020</a:t>
            </a:r>
            <a:endParaRPr lang="en-US" sz="1200" i="0">
              <a:effectLst/>
              <a:cs typeface="Arial" panose="020B0604020202020204" pitchFamily="34" charset="0"/>
            </a:endParaRPr>
          </a:p>
        </p:txBody>
      </p:sp>
      <p:sp>
        <p:nvSpPr>
          <p:cNvPr id="38" name="Rectangle 37">
            <a:extLst>
              <a:ext uri="{FF2B5EF4-FFF2-40B4-BE49-F238E27FC236}">
                <a16:creationId xmlns:a16="http://schemas.microsoft.com/office/drawing/2014/main" id="{2C96C805-4108-CD4E-AD5C-E3E2A9E8CF2E}"/>
              </a:ext>
            </a:extLst>
          </p:cNvPr>
          <p:cNvSpPr/>
          <p:nvPr/>
        </p:nvSpPr>
        <p:spPr>
          <a:xfrm>
            <a:off x="7451263" y="3741725"/>
            <a:ext cx="2096334" cy="830997"/>
          </a:xfrm>
          <a:prstGeom prst="rect">
            <a:avLst/>
          </a:prstGeom>
        </p:spPr>
        <p:txBody>
          <a:bodyPr wrap="square" lIns="91440" tIns="45720" rIns="91440" bIns="45720" anchor="t">
            <a:spAutoFit/>
          </a:bodyPr>
          <a:lstStyle/>
          <a:p>
            <a:pPr algn="ctr"/>
            <a:r>
              <a:rPr lang="en-US" sz="1200">
                <a:cs typeface="Arial"/>
              </a:rPr>
              <a:t>Google Ads test vertical sitelinks vs. horizontal, which will take a lot more search real estate</a:t>
            </a:r>
          </a:p>
        </p:txBody>
      </p:sp>
      <p:sp>
        <p:nvSpPr>
          <p:cNvPr id="39" name="Rectangle 38">
            <a:extLst>
              <a:ext uri="{FF2B5EF4-FFF2-40B4-BE49-F238E27FC236}">
                <a16:creationId xmlns:a16="http://schemas.microsoft.com/office/drawing/2014/main" id="{539A2099-AC42-A841-A2A8-A4650D6B4B46}"/>
              </a:ext>
            </a:extLst>
          </p:cNvPr>
          <p:cNvSpPr/>
          <p:nvPr/>
        </p:nvSpPr>
        <p:spPr>
          <a:xfrm>
            <a:off x="303350" y="3634886"/>
            <a:ext cx="2067151" cy="830997"/>
          </a:xfrm>
          <a:prstGeom prst="rect">
            <a:avLst/>
          </a:prstGeom>
        </p:spPr>
        <p:txBody>
          <a:bodyPr wrap="square">
            <a:spAutoFit/>
          </a:bodyPr>
          <a:lstStyle/>
          <a:p>
            <a:pPr algn="ctr"/>
            <a:r>
              <a:rPr lang="en-US" sz="1200">
                <a:cs typeface="Arial" panose="020B0604020202020204" pitchFamily="34" charset="0"/>
              </a:rPr>
              <a:t>In 2020, thanks to 10 years of efforts to clean up the ad space, 3.1 billion ads were blocked or removed</a:t>
            </a:r>
          </a:p>
        </p:txBody>
      </p:sp>
      <p:pic>
        <p:nvPicPr>
          <p:cNvPr id="40" name="Picture 2">
            <a:extLst>
              <a:ext uri="{FF2B5EF4-FFF2-40B4-BE49-F238E27FC236}">
                <a16:creationId xmlns:a16="http://schemas.microsoft.com/office/drawing/2014/main" id="{024DADAD-9B92-A54B-A37B-26899256B6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286" y="1791022"/>
            <a:ext cx="1220374" cy="152253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8" descr="Microsoft Logo Vector (.PDF) Free Download">
            <a:extLst>
              <a:ext uri="{FF2B5EF4-FFF2-40B4-BE49-F238E27FC236}">
                <a16:creationId xmlns:a16="http://schemas.microsoft.com/office/drawing/2014/main" id="{8B67E631-F159-6346-965F-DA04A6A145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7783" y="1834974"/>
            <a:ext cx="1056841" cy="1434626"/>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4">
            <a:extLst>
              <a:ext uri="{FF2B5EF4-FFF2-40B4-BE49-F238E27FC236}">
                <a16:creationId xmlns:a16="http://schemas.microsoft.com/office/drawing/2014/main" id="{F23A425E-57D2-864F-BD17-E019FA83C69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42335" y="2309453"/>
            <a:ext cx="1532847" cy="43430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6" descr="Spending Icons - 370 free vector icons">
            <a:extLst>
              <a:ext uri="{FF2B5EF4-FFF2-40B4-BE49-F238E27FC236}">
                <a16:creationId xmlns:a16="http://schemas.microsoft.com/office/drawing/2014/main" id="{828B8C93-430C-BF47-B3F9-45D7127A32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0400" y="1747275"/>
            <a:ext cx="1625600" cy="1625600"/>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44">
            <a:extLst>
              <a:ext uri="{FF2B5EF4-FFF2-40B4-BE49-F238E27FC236}">
                <a16:creationId xmlns:a16="http://schemas.microsoft.com/office/drawing/2014/main" id="{67C185AA-B47F-FD4B-A4C4-8853C7F8EC18}"/>
              </a:ext>
            </a:extLst>
          </p:cNvPr>
          <p:cNvSpPr/>
          <p:nvPr/>
        </p:nvSpPr>
        <p:spPr>
          <a:xfrm>
            <a:off x="2666531" y="3634886"/>
            <a:ext cx="2096334" cy="830997"/>
          </a:xfrm>
          <a:prstGeom prst="rect">
            <a:avLst/>
          </a:prstGeom>
        </p:spPr>
        <p:txBody>
          <a:bodyPr wrap="square">
            <a:spAutoFit/>
          </a:bodyPr>
          <a:lstStyle/>
          <a:p>
            <a:pPr algn="ctr"/>
            <a:r>
              <a:rPr lang="en-US" sz="1200">
                <a:cs typeface="Arial" panose="020B0604020202020204" pitchFamily="34" charset="0"/>
              </a:rPr>
              <a:t>Microsoft suspended ~300K accounts from their advertising platform in 2020, which was a 30% increase YoY</a:t>
            </a:r>
          </a:p>
        </p:txBody>
      </p:sp>
      <p:pic>
        <p:nvPicPr>
          <p:cNvPr id="46" name="Picture 2" descr="click for full size">
            <a:extLst>
              <a:ext uri="{FF2B5EF4-FFF2-40B4-BE49-F238E27FC236}">
                <a16:creationId xmlns:a16="http://schemas.microsoft.com/office/drawing/2014/main" id="{D23C428C-E858-F54F-B073-DD80F5B85894}"/>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colorTemperature colorTemp="7200"/>
                    </a14:imgEffect>
                  </a14:imgLayer>
                </a14:imgProps>
              </a:ext>
              <a:ext uri="{28A0092B-C50C-407E-A947-70E740481C1C}">
                <a14:useLocalDpi xmlns:a14="http://schemas.microsoft.com/office/drawing/2010/main" val="0"/>
              </a:ext>
            </a:extLst>
          </a:blip>
          <a:srcRect l="19884" t="24376" r="27177" b="26506"/>
          <a:stretch/>
        </p:blipFill>
        <p:spPr bwMode="auto">
          <a:xfrm>
            <a:off x="7486964" y="1876263"/>
            <a:ext cx="2060633" cy="149661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descr="A picture containing text, clipart, vector graphics, screenshot&#10;&#10;Description automatically generated">
            <a:extLst>
              <a:ext uri="{FF2B5EF4-FFF2-40B4-BE49-F238E27FC236}">
                <a16:creationId xmlns:a16="http://schemas.microsoft.com/office/drawing/2014/main" id="{6A1D13F3-CB71-D24D-A688-9F70E8060E9D}"/>
              </a:ext>
            </a:extLst>
          </p:cNvPr>
          <p:cNvPicPr>
            <a:picLocks noChangeAspect="1"/>
          </p:cNvPicPr>
          <p:nvPr/>
        </p:nvPicPr>
        <p:blipFill>
          <a:blip r:embed="rId10"/>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467991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6175612-815E-0F43-BF4E-52667682BD7C}"/>
              </a:ext>
            </a:extLst>
          </p:cNvPr>
          <p:cNvSpPr/>
          <p:nvPr/>
        </p:nvSpPr>
        <p:spPr>
          <a:xfrm>
            <a:off x="4190772" y="1783558"/>
            <a:ext cx="16459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78B3179-EDBD-8B4F-8662-0930856D158E}"/>
              </a:ext>
            </a:extLst>
          </p:cNvPr>
          <p:cNvSpPr>
            <a:spLocks noGrp="1"/>
          </p:cNvSpPr>
          <p:nvPr>
            <p:ph type="title"/>
          </p:nvPr>
        </p:nvSpPr>
        <p:spPr>
          <a:xfrm>
            <a:off x="2718759" y="470672"/>
            <a:ext cx="7741085" cy="792480"/>
          </a:xfrm>
        </p:spPr>
        <p:txBody>
          <a:bodyPr/>
          <a:lstStyle/>
          <a:p>
            <a:r>
              <a:rPr lang="en-US">
                <a:solidFill>
                  <a:schemeClr val="tx1">
                    <a:lumMod val="75000"/>
                    <a:lumOff val="25000"/>
                  </a:schemeClr>
                </a:solidFill>
                <a:latin typeface="Arial"/>
                <a:cs typeface="Arial"/>
              </a:rPr>
              <a:t>Social platforms indicate push toward digital communities and commerce</a:t>
            </a:r>
          </a:p>
        </p:txBody>
      </p:sp>
      <p:grpSp>
        <p:nvGrpSpPr>
          <p:cNvPr id="4" name="Group 3">
            <a:extLst>
              <a:ext uri="{FF2B5EF4-FFF2-40B4-BE49-F238E27FC236}">
                <a16:creationId xmlns:a16="http://schemas.microsoft.com/office/drawing/2014/main" id="{932C649C-76B7-434A-B303-84FECA7912F0}"/>
              </a:ext>
            </a:extLst>
          </p:cNvPr>
          <p:cNvGrpSpPr/>
          <p:nvPr/>
        </p:nvGrpSpPr>
        <p:grpSpPr>
          <a:xfrm>
            <a:off x="186613" y="512806"/>
            <a:ext cx="2371726" cy="781049"/>
            <a:chOff x="9701212" y="414337"/>
            <a:chExt cx="2371726" cy="781049"/>
          </a:xfrm>
        </p:grpSpPr>
        <p:pic>
          <p:nvPicPr>
            <p:cNvPr id="1030" name="Picture 6" descr="Image result for twitter">
              <a:extLst>
                <a:ext uri="{FF2B5EF4-FFF2-40B4-BE49-F238E27FC236}">
                  <a16:creationId xmlns:a16="http://schemas.microsoft.com/office/drawing/2014/main" id="{747D8E1F-8AD5-2840-9F3D-27C0EA3AF8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36" t="23849" r="12971" b="19665"/>
            <a:stretch/>
          </p:blipFill>
          <p:spPr bwMode="auto">
            <a:xfrm>
              <a:off x="11272838" y="500063"/>
              <a:ext cx="800100" cy="6429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interest logo">
              <a:extLst>
                <a:ext uri="{FF2B5EF4-FFF2-40B4-BE49-F238E27FC236}">
                  <a16:creationId xmlns:a16="http://schemas.microsoft.com/office/drawing/2014/main" id="{AF1BC5D0-B91D-E843-B3FC-DC082F94F6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212" r="18950"/>
            <a:stretch/>
          </p:blipFill>
          <p:spPr bwMode="auto">
            <a:xfrm>
              <a:off x="10429874" y="457199"/>
              <a:ext cx="885825" cy="7381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facebook">
              <a:extLst>
                <a:ext uri="{FF2B5EF4-FFF2-40B4-BE49-F238E27FC236}">
                  <a16:creationId xmlns:a16="http://schemas.microsoft.com/office/drawing/2014/main" id="{A7828FC6-2539-DB44-B1BC-1DA8660DCB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1212" y="414337"/>
              <a:ext cx="738191" cy="7381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557E1070-7BC9-964A-86D4-C4AE5276C22A}"/>
              </a:ext>
            </a:extLst>
          </p:cNvPr>
          <p:cNvGrpSpPr/>
          <p:nvPr/>
        </p:nvGrpSpPr>
        <p:grpSpPr>
          <a:xfrm>
            <a:off x="10459844" y="15178"/>
            <a:ext cx="1732156" cy="1775844"/>
            <a:chOff x="10459844" y="0"/>
            <a:chExt cx="1732156" cy="1775844"/>
          </a:xfrm>
        </p:grpSpPr>
        <p:pic>
          <p:nvPicPr>
            <p:cNvPr id="12" name="Picture 11">
              <a:extLst>
                <a:ext uri="{FF2B5EF4-FFF2-40B4-BE49-F238E27FC236}">
                  <a16:creationId xmlns:a16="http://schemas.microsoft.com/office/drawing/2014/main" id="{F32A0CB9-FC67-1F40-9790-7BC5EE95170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14" name="Picture 13">
              <a:extLst>
                <a:ext uri="{FF2B5EF4-FFF2-40B4-BE49-F238E27FC236}">
                  <a16:creationId xmlns:a16="http://schemas.microsoft.com/office/drawing/2014/main" id="{C7E5DA05-D1AB-B040-A674-B01C976B9CE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15" name="Straight Connector 14">
            <a:extLst>
              <a:ext uri="{FF2B5EF4-FFF2-40B4-BE49-F238E27FC236}">
                <a16:creationId xmlns:a16="http://schemas.microsoft.com/office/drawing/2014/main" id="{078EC784-BEA4-F149-B67A-EEEFE6AF56E3}"/>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16" name="Rectangle 15">
            <a:extLst>
              <a:ext uri="{FF2B5EF4-FFF2-40B4-BE49-F238E27FC236}">
                <a16:creationId xmlns:a16="http://schemas.microsoft.com/office/drawing/2014/main" id="{14104DDB-52D3-934F-9FBB-4D7CEE562104}"/>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5" name="Rectangle 4">
            <a:extLst>
              <a:ext uri="{FF2B5EF4-FFF2-40B4-BE49-F238E27FC236}">
                <a16:creationId xmlns:a16="http://schemas.microsoft.com/office/drawing/2014/main" id="{F5953597-F4BA-B94B-AEE1-D1B2A3FE4CA2}"/>
              </a:ext>
            </a:extLst>
          </p:cNvPr>
          <p:cNvSpPr/>
          <p:nvPr/>
        </p:nvSpPr>
        <p:spPr>
          <a:xfrm>
            <a:off x="96252" y="470672"/>
            <a:ext cx="2453964" cy="81282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FA39940-1407-2644-99DB-4BD94668A029}"/>
              </a:ext>
            </a:extLst>
          </p:cNvPr>
          <p:cNvSpPr/>
          <p:nvPr/>
        </p:nvSpPr>
        <p:spPr>
          <a:xfrm>
            <a:off x="10310646" y="1785937"/>
            <a:ext cx="16459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C7D7BA6-6811-614E-A62E-9B18BD861748}"/>
              </a:ext>
            </a:extLst>
          </p:cNvPr>
          <p:cNvSpPr/>
          <p:nvPr/>
        </p:nvSpPr>
        <p:spPr>
          <a:xfrm>
            <a:off x="6235880" y="1791022"/>
            <a:ext cx="16459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E5C4BD7-299E-C140-8AC6-77A26F402E54}"/>
              </a:ext>
            </a:extLst>
          </p:cNvPr>
          <p:cNvSpPr/>
          <p:nvPr/>
        </p:nvSpPr>
        <p:spPr>
          <a:xfrm>
            <a:off x="8297212" y="1796877"/>
            <a:ext cx="16459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5FC439E-861A-094E-BC66-D8AA0E86707A}"/>
              </a:ext>
            </a:extLst>
          </p:cNvPr>
          <p:cNvSpPr/>
          <p:nvPr/>
        </p:nvSpPr>
        <p:spPr>
          <a:xfrm>
            <a:off x="327940" y="1785937"/>
            <a:ext cx="16459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7852BC9-A8D0-1447-85AC-D587207EACD5}"/>
              </a:ext>
            </a:extLst>
          </p:cNvPr>
          <p:cNvSpPr/>
          <p:nvPr/>
        </p:nvSpPr>
        <p:spPr>
          <a:xfrm>
            <a:off x="10307751" y="3570723"/>
            <a:ext cx="1639765" cy="1569660"/>
          </a:xfrm>
          <a:prstGeom prst="rect">
            <a:avLst/>
          </a:prstGeom>
        </p:spPr>
        <p:txBody>
          <a:bodyPr wrap="square" lIns="91440" tIns="45720" rIns="91440" bIns="45720" anchor="t">
            <a:spAutoFit/>
          </a:bodyPr>
          <a:lstStyle/>
          <a:p>
            <a:pPr algn="ctr"/>
            <a:r>
              <a:rPr lang="en-US" sz="1200">
                <a:cs typeface="Arial"/>
              </a:rPr>
              <a:t>YouTube introduces </a:t>
            </a:r>
            <a:r>
              <a:rPr lang="en-US" sz="1200"/>
              <a:t>Shorts, vertical video formats that allow users to create clips of 15-seconds or less, &amp;</a:t>
            </a:r>
          </a:p>
          <a:p>
            <a:pPr algn="ctr"/>
            <a:r>
              <a:rPr lang="en-US" sz="1200">
                <a:cs typeface="Arial"/>
              </a:rPr>
              <a:t>rises to #1 app in Consumer spend in Q1, surpassing </a:t>
            </a:r>
            <a:r>
              <a:rPr lang="en-US" sz="1200" err="1">
                <a:cs typeface="Arial"/>
              </a:rPr>
              <a:t>TikTok</a:t>
            </a:r>
            <a:endParaRPr lang="en-US" sz="1200" i="0">
              <a:effectLst/>
              <a:cs typeface="Arial"/>
            </a:endParaRPr>
          </a:p>
        </p:txBody>
      </p:sp>
      <p:sp>
        <p:nvSpPr>
          <p:cNvPr id="24" name="Rectangle 23">
            <a:extLst>
              <a:ext uri="{FF2B5EF4-FFF2-40B4-BE49-F238E27FC236}">
                <a16:creationId xmlns:a16="http://schemas.microsoft.com/office/drawing/2014/main" id="{9011BB22-3AAA-0D4E-ACA9-3726E1961E09}"/>
              </a:ext>
            </a:extLst>
          </p:cNvPr>
          <p:cNvSpPr/>
          <p:nvPr/>
        </p:nvSpPr>
        <p:spPr>
          <a:xfrm>
            <a:off x="6262907" y="4002271"/>
            <a:ext cx="1639764" cy="830997"/>
          </a:xfrm>
          <a:prstGeom prst="rect">
            <a:avLst/>
          </a:prstGeom>
        </p:spPr>
        <p:txBody>
          <a:bodyPr wrap="square">
            <a:spAutoFit/>
          </a:bodyPr>
          <a:lstStyle/>
          <a:p>
            <a:pPr algn="ctr"/>
            <a:r>
              <a:rPr lang="en-US" sz="1200">
                <a:cs typeface="Arial" panose="020B0604020202020204" pitchFamily="34" charset="0"/>
              </a:rPr>
              <a:t>Travel searches on Pinterest are reportedly up 60% year over year</a:t>
            </a:r>
            <a:endParaRPr lang="en-US" sz="1200" i="0">
              <a:effectLst/>
              <a:cs typeface="Arial" panose="020B0604020202020204" pitchFamily="34" charset="0"/>
            </a:endParaRPr>
          </a:p>
        </p:txBody>
      </p:sp>
      <p:sp>
        <p:nvSpPr>
          <p:cNvPr id="25" name="Rectangle 24">
            <a:extLst>
              <a:ext uri="{FF2B5EF4-FFF2-40B4-BE49-F238E27FC236}">
                <a16:creationId xmlns:a16="http://schemas.microsoft.com/office/drawing/2014/main" id="{84097191-EA0B-2345-8BF8-879BD4E9777D}"/>
              </a:ext>
            </a:extLst>
          </p:cNvPr>
          <p:cNvSpPr/>
          <p:nvPr/>
        </p:nvSpPr>
        <p:spPr>
          <a:xfrm>
            <a:off x="8297212" y="4017255"/>
            <a:ext cx="1645920" cy="830997"/>
          </a:xfrm>
          <a:prstGeom prst="rect">
            <a:avLst/>
          </a:prstGeom>
        </p:spPr>
        <p:txBody>
          <a:bodyPr wrap="square">
            <a:spAutoFit/>
          </a:bodyPr>
          <a:lstStyle/>
          <a:p>
            <a:pPr algn="ctr"/>
            <a:r>
              <a:rPr lang="en-US" sz="1200" err="1">
                <a:cs typeface="Arial" panose="020B0604020202020204" pitchFamily="34" charset="0"/>
              </a:rPr>
              <a:t>ChekMarc</a:t>
            </a:r>
            <a:r>
              <a:rPr lang="en-US" sz="1200">
                <a:cs typeface="Arial" panose="020B0604020202020204" pitchFamily="34" charset="0"/>
              </a:rPr>
              <a:t> is a new social platform, which will compete with Facebook and </a:t>
            </a:r>
            <a:r>
              <a:rPr lang="en-US" sz="1200" err="1">
                <a:cs typeface="Arial" panose="020B0604020202020204" pitchFamily="34" charset="0"/>
              </a:rPr>
              <a:t>Linkedin</a:t>
            </a:r>
            <a:endParaRPr lang="en-US" sz="1200">
              <a:cs typeface="Arial" panose="020B0604020202020204" pitchFamily="34" charset="0"/>
            </a:endParaRPr>
          </a:p>
        </p:txBody>
      </p:sp>
      <p:sp>
        <p:nvSpPr>
          <p:cNvPr id="27" name="Rectangle 26">
            <a:extLst>
              <a:ext uri="{FF2B5EF4-FFF2-40B4-BE49-F238E27FC236}">
                <a16:creationId xmlns:a16="http://schemas.microsoft.com/office/drawing/2014/main" id="{42EADC2A-B5D4-F64E-A7B2-89C4C360D0A0}"/>
              </a:ext>
            </a:extLst>
          </p:cNvPr>
          <p:cNvSpPr/>
          <p:nvPr/>
        </p:nvSpPr>
        <p:spPr>
          <a:xfrm>
            <a:off x="10307751" y="5181591"/>
            <a:ext cx="1648815" cy="11964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Implications:</a:t>
            </a:r>
          </a:p>
          <a:p>
            <a:pPr algn="ctr"/>
            <a:r>
              <a:rPr lang="en-US" sz="1200">
                <a:solidFill>
                  <a:schemeClr val="bg1"/>
                </a:solidFill>
              </a:rPr>
              <a:t>Invest in YouTube channel presence and create short snackable videos</a:t>
            </a:r>
          </a:p>
        </p:txBody>
      </p:sp>
      <p:sp>
        <p:nvSpPr>
          <p:cNvPr id="28" name="Rectangle 27">
            <a:extLst>
              <a:ext uri="{FF2B5EF4-FFF2-40B4-BE49-F238E27FC236}">
                <a16:creationId xmlns:a16="http://schemas.microsoft.com/office/drawing/2014/main" id="{B91588E7-8BC2-C444-93B8-DA184072B72A}"/>
              </a:ext>
            </a:extLst>
          </p:cNvPr>
          <p:cNvSpPr/>
          <p:nvPr/>
        </p:nvSpPr>
        <p:spPr>
          <a:xfrm>
            <a:off x="6251575" y="5187687"/>
            <a:ext cx="1627874" cy="11996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Implications:</a:t>
            </a:r>
          </a:p>
          <a:p>
            <a:pPr algn="ctr"/>
            <a:r>
              <a:rPr lang="en-US" sz="1200">
                <a:solidFill>
                  <a:schemeClr val="bg1"/>
                </a:solidFill>
              </a:rPr>
              <a:t>Reach travel audience through Pinterest. Start promoting travel content &amp; products</a:t>
            </a:r>
          </a:p>
        </p:txBody>
      </p:sp>
      <p:sp>
        <p:nvSpPr>
          <p:cNvPr id="29" name="Rectangle 28">
            <a:extLst>
              <a:ext uri="{FF2B5EF4-FFF2-40B4-BE49-F238E27FC236}">
                <a16:creationId xmlns:a16="http://schemas.microsoft.com/office/drawing/2014/main" id="{70C42B09-4208-A940-8B43-1C2C51644D52}"/>
              </a:ext>
            </a:extLst>
          </p:cNvPr>
          <p:cNvSpPr/>
          <p:nvPr/>
        </p:nvSpPr>
        <p:spPr>
          <a:xfrm>
            <a:off x="8313625" y="5178370"/>
            <a:ext cx="1653924" cy="11996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Implications:</a:t>
            </a:r>
          </a:p>
          <a:p>
            <a:pPr algn="ctr"/>
            <a:r>
              <a:rPr lang="en-US" sz="1200">
                <a:solidFill>
                  <a:schemeClr val="bg1"/>
                </a:solidFill>
              </a:rPr>
              <a:t>Monitor engagement and usage in 2021</a:t>
            </a:r>
          </a:p>
        </p:txBody>
      </p:sp>
      <p:sp>
        <p:nvSpPr>
          <p:cNvPr id="30" name="Rectangle 29">
            <a:extLst>
              <a:ext uri="{FF2B5EF4-FFF2-40B4-BE49-F238E27FC236}">
                <a16:creationId xmlns:a16="http://schemas.microsoft.com/office/drawing/2014/main" id="{A5E7B495-6895-2649-934B-138805806445}"/>
              </a:ext>
            </a:extLst>
          </p:cNvPr>
          <p:cNvSpPr/>
          <p:nvPr/>
        </p:nvSpPr>
        <p:spPr>
          <a:xfrm>
            <a:off x="303356" y="4133516"/>
            <a:ext cx="1631305" cy="1015663"/>
          </a:xfrm>
          <a:prstGeom prst="rect">
            <a:avLst/>
          </a:prstGeom>
        </p:spPr>
        <p:txBody>
          <a:bodyPr wrap="square">
            <a:spAutoFit/>
          </a:bodyPr>
          <a:lstStyle/>
          <a:p>
            <a:pPr algn="ctr"/>
            <a:r>
              <a:rPr lang="en-US" sz="1200"/>
              <a:t>Google SERP short videos now include Facebook, </a:t>
            </a:r>
            <a:r>
              <a:rPr lang="en-US" sz="1200" err="1"/>
              <a:t>TikTok</a:t>
            </a:r>
            <a:r>
              <a:rPr lang="en-US" sz="1200"/>
              <a:t> and Instagram videos apart from YouTube</a:t>
            </a:r>
            <a:endParaRPr lang="en-US" sz="1200">
              <a:solidFill>
                <a:srgbClr val="FF0000"/>
              </a:solidFill>
              <a:cs typeface="Arial" panose="020B0604020202020204" pitchFamily="34" charset="0"/>
            </a:endParaRPr>
          </a:p>
        </p:txBody>
      </p:sp>
      <p:sp>
        <p:nvSpPr>
          <p:cNvPr id="31" name="Rectangle 30">
            <a:extLst>
              <a:ext uri="{FF2B5EF4-FFF2-40B4-BE49-F238E27FC236}">
                <a16:creationId xmlns:a16="http://schemas.microsoft.com/office/drawing/2014/main" id="{CB0DAA0D-CE45-7A43-9891-BB85F6F9CC9C}"/>
              </a:ext>
            </a:extLst>
          </p:cNvPr>
          <p:cNvSpPr/>
          <p:nvPr/>
        </p:nvSpPr>
        <p:spPr>
          <a:xfrm>
            <a:off x="316449" y="5173258"/>
            <a:ext cx="1657411" cy="1186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Implications:</a:t>
            </a:r>
          </a:p>
          <a:p>
            <a:pPr algn="ctr"/>
            <a:r>
              <a:rPr lang="en-US" sz="1200">
                <a:solidFill>
                  <a:schemeClr val="bg1"/>
                </a:solidFill>
              </a:rPr>
              <a:t>Increase social media visibility to capture incremental traffic</a:t>
            </a:r>
          </a:p>
        </p:txBody>
      </p:sp>
      <p:pic>
        <p:nvPicPr>
          <p:cNvPr id="33" name="Picture 20" descr="Pinterest badge Logo Vector (.EPS) Free Download">
            <a:extLst>
              <a:ext uri="{FF2B5EF4-FFF2-40B4-BE49-F238E27FC236}">
                <a16:creationId xmlns:a16="http://schemas.microsoft.com/office/drawing/2014/main" id="{AC858335-CCF3-2940-9862-90297371C230}"/>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86413" y="2132225"/>
            <a:ext cx="1225399" cy="122539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a:extLst>
              <a:ext uri="{FF2B5EF4-FFF2-40B4-BE49-F238E27FC236}">
                <a16:creationId xmlns:a16="http://schemas.microsoft.com/office/drawing/2014/main" id="{EB18B181-CC8C-3343-A248-279F653FE3B6}"/>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t="6262"/>
          <a:stretch/>
        </p:blipFill>
        <p:spPr bwMode="auto">
          <a:xfrm>
            <a:off x="642310" y="1942444"/>
            <a:ext cx="964545" cy="207481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descr="Youtube Icon Logo Vector (.EPS) Free Download">
            <a:extLst>
              <a:ext uri="{FF2B5EF4-FFF2-40B4-BE49-F238E27FC236}">
                <a16:creationId xmlns:a16="http://schemas.microsoft.com/office/drawing/2014/main" id="{1684F940-7C6D-FA4A-AB59-91F5D5A99CB2}"/>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534000" y="2140907"/>
            <a:ext cx="1187265" cy="118726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descr="Graphical user interface&#10;&#10;Description automatically generated">
            <a:extLst>
              <a:ext uri="{FF2B5EF4-FFF2-40B4-BE49-F238E27FC236}">
                <a16:creationId xmlns:a16="http://schemas.microsoft.com/office/drawing/2014/main" id="{424BA855-ACFD-2A4D-BAD3-D31A5313ECF4}"/>
              </a:ext>
            </a:extLst>
          </p:cNvPr>
          <p:cNvPicPr>
            <a:picLocks noChangeAspect="1"/>
          </p:cNvPicPr>
          <p:nvPr/>
        </p:nvPicPr>
        <p:blipFill rotWithShape="1">
          <a:blip r:embed="rId10" cstate="email">
            <a:extLst>
              <a:ext uri="{BEBA8EAE-BF5A-486C-A8C5-ECC9F3942E4B}">
                <a14:imgProps xmlns:a14="http://schemas.microsoft.com/office/drawing/2010/main">
                  <a14:imgLayer r:embed="rId11">
                    <a14:imgEffect>
                      <a14:colorTemperature colorTemp="7200"/>
                    </a14:imgEffect>
                  </a14:imgLayer>
                </a14:imgProps>
              </a:ext>
              <a:ext uri="{28A0092B-C50C-407E-A947-70E740481C1C}">
                <a14:useLocalDpi xmlns:a14="http://schemas.microsoft.com/office/drawing/2010/main"/>
              </a:ext>
            </a:extLst>
          </a:blip>
          <a:srcRect/>
          <a:stretch/>
        </p:blipFill>
        <p:spPr>
          <a:xfrm>
            <a:off x="8421288" y="2151291"/>
            <a:ext cx="1319877" cy="1187265"/>
          </a:xfrm>
          <a:prstGeom prst="rect">
            <a:avLst/>
          </a:prstGeom>
        </p:spPr>
      </p:pic>
      <p:sp>
        <p:nvSpPr>
          <p:cNvPr id="37" name="Rectangle 36">
            <a:extLst>
              <a:ext uri="{FF2B5EF4-FFF2-40B4-BE49-F238E27FC236}">
                <a16:creationId xmlns:a16="http://schemas.microsoft.com/office/drawing/2014/main" id="{5EFF0D6A-BB79-2A49-8A9C-6BEEE9F8989E}"/>
              </a:ext>
            </a:extLst>
          </p:cNvPr>
          <p:cNvSpPr/>
          <p:nvPr/>
        </p:nvSpPr>
        <p:spPr>
          <a:xfrm>
            <a:off x="2224451" y="1785937"/>
            <a:ext cx="1645920" cy="3931920"/>
          </a:xfrm>
          <a:prstGeom prst="rect">
            <a:avLst/>
          </a:prstGeom>
          <a:solidFill>
            <a:srgbClr val="FFFEF5"/>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AD76354-876E-6246-BF29-2A7D9CFEB571}"/>
              </a:ext>
            </a:extLst>
          </p:cNvPr>
          <p:cNvSpPr/>
          <p:nvPr/>
        </p:nvSpPr>
        <p:spPr>
          <a:xfrm>
            <a:off x="2183132" y="3870277"/>
            <a:ext cx="1640126" cy="1200329"/>
          </a:xfrm>
          <a:prstGeom prst="rect">
            <a:avLst/>
          </a:prstGeom>
        </p:spPr>
        <p:txBody>
          <a:bodyPr wrap="square">
            <a:spAutoFit/>
          </a:bodyPr>
          <a:lstStyle/>
          <a:p>
            <a:pPr algn="ctr"/>
            <a:r>
              <a:rPr lang="en-US" sz="1200">
                <a:cs typeface="Arial" panose="020B0604020202020204" pitchFamily="34" charset="0"/>
              </a:rPr>
              <a:t>Twitter launches their first subscription-based product – Super Follow, </a:t>
            </a:r>
            <a:r>
              <a:rPr lang="en-US" sz="1200"/>
              <a:t>which allows users to monetize their content</a:t>
            </a:r>
            <a:endParaRPr lang="en-US" sz="1200" i="0">
              <a:effectLst/>
              <a:cs typeface="Arial" panose="020B0604020202020204" pitchFamily="34" charset="0"/>
            </a:endParaRPr>
          </a:p>
        </p:txBody>
      </p:sp>
      <p:sp>
        <p:nvSpPr>
          <p:cNvPr id="39" name="Rectangle 38">
            <a:extLst>
              <a:ext uri="{FF2B5EF4-FFF2-40B4-BE49-F238E27FC236}">
                <a16:creationId xmlns:a16="http://schemas.microsoft.com/office/drawing/2014/main" id="{1781C298-455E-2A40-9EEA-CDDFC29CF857}"/>
              </a:ext>
            </a:extLst>
          </p:cNvPr>
          <p:cNvSpPr/>
          <p:nvPr/>
        </p:nvSpPr>
        <p:spPr>
          <a:xfrm>
            <a:off x="4211071" y="3909939"/>
            <a:ext cx="1639764" cy="1015663"/>
          </a:xfrm>
          <a:prstGeom prst="rect">
            <a:avLst/>
          </a:prstGeom>
        </p:spPr>
        <p:txBody>
          <a:bodyPr wrap="square">
            <a:spAutoFit/>
          </a:bodyPr>
          <a:lstStyle/>
          <a:p>
            <a:pPr algn="ctr"/>
            <a:r>
              <a:rPr lang="en-US" sz="1200">
                <a:cs typeface="Arial" panose="020B0604020202020204" pitchFamily="34" charset="0"/>
              </a:rPr>
              <a:t>Snapchat leads with highest millennial audience reach and ad retention rate than any other social platform</a:t>
            </a:r>
            <a:endParaRPr lang="en-US" sz="1200" i="0">
              <a:effectLst/>
              <a:cs typeface="Arial" panose="020B0604020202020204" pitchFamily="34" charset="0"/>
            </a:endParaRPr>
          </a:p>
        </p:txBody>
      </p:sp>
      <p:sp>
        <p:nvSpPr>
          <p:cNvPr id="40" name="Rectangle 39">
            <a:extLst>
              <a:ext uri="{FF2B5EF4-FFF2-40B4-BE49-F238E27FC236}">
                <a16:creationId xmlns:a16="http://schemas.microsoft.com/office/drawing/2014/main" id="{FCBDEC90-6DA0-A444-B659-86E458D4DF85}"/>
              </a:ext>
            </a:extLst>
          </p:cNvPr>
          <p:cNvSpPr/>
          <p:nvPr/>
        </p:nvSpPr>
        <p:spPr>
          <a:xfrm>
            <a:off x="2224451" y="5173259"/>
            <a:ext cx="1639802" cy="11864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bg1"/>
                </a:solidFill>
              </a:rPr>
              <a:t>Implications:</a:t>
            </a:r>
          </a:p>
          <a:p>
            <a:pPr algn="ctr"/>
            <a:r>
              <a:rPr lang="en-US" sz="1200">
                <a:solidFill>
                  <a:schemeClr val="bg1"/>
                </a:solidFill>
              </a:rPr>
              <a:t>Offer exclusive content on Twitter through the brand channel</a:t>
            </a:r>
            <a:endParaRPr lang="en-US" sz="1200">
              <a:solidFill>
                <a:schemeClr val="bg1"/>
              </a:solidFill>
              <a:cs typeface="Calibri"/>
            </a:endParaRPr>
          </a:p>
        </p:txBody>
      </p:sp>
      <p:sp>
        <p:nvSpPr>
          <p:cNvPr id="41" name="Rectangle 40">
            <a:extLst>
              <a:ext uri="{FF2B5EF4-FFF2-40B4-BE49-F238E27FC236}">
                <a16:creationId xmlns:a16="http://schemas.microsoft.com/office/drawing/2014/main" id="{2E83BB23-0554-724A-8C19-92E75146B703}"/>
              </a:ext>
            </a:extLst>
          </p:cNvPr>
          <p:cNvSpPr/>
          <p:nvPr/>
        </p:nvSpPr>
        <p:spPr>
          <a:xfrm>
            <a:off x="4181588" y="5183337"/>
            <a:ext cx="1669248" cy="11763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Implications:</a:t>
            </a:r>
          </a:p>
          <a:p>
            <a:pPr algn="ctr"/>
            <a:r>
              <a:rPr lang="en-US" sz="1200">
                <a:solidFill>
                  <a:schemeClr val="bg1"/>
                </a:solidFill>
              </a:rPr>
              <a:t>Invest in paid social ads to capture millennial audience</a:t>
            </a:r>
          </a:p>
        </p:txBody>
      </p:sp>
      <p:pic>
        <p:nvPicPr>
          <p:cNvPr id="42" name="Picture 2" descr="logo-rond-twitter - Danone Institute">
            <a:extLst>
              <a:ext uri="{FF2B5EF4-FFF2-40B4-BE49-F238E27FC236}">
                <a16:creationId xmlns:a16="http://schemas.microsoft.com/office/drawing/2014/main" id="{EBE76826-E898-3F4F-94FA-8B01C67EBA25}"/>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2382906" y="2061284"/>
            <a:ext cx="1406050" cy="14060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8" descr="snapchat-icon-logo-png-15 - Stars Behavioral Health Group">
            <a:extLst>
              <a:ext uri="{FF2B5EF4-FFF2-40B4-BE49-F238E27FC236}">
                <a16:creationId xmlns:a16="http://schemas.microsoft.com/office/drawing/2014/main" id="{4501843D-4A69-6C44-BE4C-1EAD6F5FA92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8099" y="1701119"/>
            <a:ext cx="2126381" cy="212638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descr="A picture containing text, clipart, vector graphics, screenshot&#10;&#10;Description automatically generated">
            <a:extLst>
              <a:ext uri="{FF2B5EF4-FFF2-40B4-BE49-F238E27FC236}">
                <a16:creationId xmlns:a16="http://schemas.microsoft.com/office/drawing/2014/main" id="{F7168070-D592-224F-B3BB-122373E997D0}"/>
              </a:ext>
            </a:extLst>
          </p:cNvPr>
          <p:cNvPicPr>
            <a:picLocks noChangeAspect="1"/>
          </p:cNvPicPr>
          <p:nvPr/>
        </p:nvPicPr>
        <p:blipFill>
          <a:blip r:embed="rId14"/>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328168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5835659-A4EE-4022-A159-B5D74E2E5D18}"/>
              </a:ext>
            </a:extLst>
          </p:cNvPr>
          <p:cNvSpPr>
            <a:spLocks noGrp="1"/>
          </p:cNvSpPr>
          <p:nvPr>
            <p:ph idx="1"/>
          </p:nvPr>
        </p:nvSpPr>
        <p:spPr>
          <a:xfrm>
            <a:off x="838200" y="1452193"/>
            <a:ext cx="4985194" cy="4724770"/>
          </a:xfrm>
        </p:spPr>
        <p:txBody>
          <a:bodyPr>
            <a:normAutofit/>
          </a:bodyPr>
          <a:lstStyle/>
          <a:p>
            <a:pPr marL="0" indent="0">
              <a:buNone/>
            </a:pPr>
            <a:r>
              <a:rPr lang="en-US" sz="1600">
                <a:latin typeface="Arial" panose="020B0604020202020204" pitchFamily="34" charset="0"/>
                <a:cs typeface="Arial" panose="020B0604020202020204" pitchFamily="34" charset="0"/>
              </a:rPr>
              <a:t>Data privacy laws have been introduced in 23 states</a:t>
            </a:r>
          </a:p>
          <a:p>
            <a:r>
              <a:rPr lang="en-US" sz="1600">
                <a:latin typeface="Arial" panose="020B0604020202020204" pitchFamily="34" charset="0"/>
                <a:cs typeface="Arial" panose="020B0604020202020204" pitchFamily="34" charset="0"/>
              </a:rPr>
              <a:t>Passed Bills (bills have become law)</a:t>
            </a:r>
          </a:p>
          <a:p>
            <a:pPr lvl="1"/>
            <a:r>
              <a:rPr lang="en-US" sz="1200" b="0">
                <a:solidFill>
                  <a:srgbClr val="313131"/>
                </a:solidFill>
                <a:effectLst/>
                <a:latin typeface="Arial" panose="020B0604020202020204" pitchFamily="34" charset="0"/>
                <a:cs typeface="Arial" panose="020B0604020202020204" pitchFamily="34" charset="0"/>
              </a:rPr>
              <a:t>California and Virginia</a:t>
            </a:r>
          </a:p>
          <a:p>
            <a:r>
              <a:rPr lang="en-US" sz="1600">
                <a:solidFill>
                  <a:srgbClr val="313131"/>
                </a:solidFill>
                <a:latin typeface="Arial" panose="020B0604020202020204" pitchFamily="34" charset="0"/>
                <a:cs typeface="Arial" panose="020B0604020202020204" pitchFamily="34" charset="0"/>
              </a:rPr>
              <a:t>Active Bills (bills </a:t>
            </a:r>
            <a:r>
              <a:rPr lang="en-US" sz="1600" b="0">
                <a:solidFill>
                  <a:srgbClr val="313131"/>
                </a:solidFill>
                <a:effectLst/>
                <a:latin typeface="Arial" panose="020B0604020202020204" pitchFamily="34" charset="0"/>
                <a:cs typeface="Arial" panose="020B0604020202020204" pitchFamily="34" charset="0"/>
              </a:rPr>
              <a:t>have seen some movement</a:t>
            </a:r>
            <a:r>
              <a:rPr lang="en-US" sz="1600">
                <a:solidFill>
                  <a:srgbClr val="313131"/>
                </a:solidFill>
                <a:latin typeface="Arial" panose="020B0604020202020204" pitchFamily="34" charset="0"/>
                <a:cs typeface="Arial" panose="020B0604020202020204" pitchFamily="34" charset="0"/>
              </a:rPr>
              <a:t>)</a:t>
            </a:r>
          </a:p>
          <a:p>
            <a:pPr lvl="1"/>
            <a:r>
              <a:rPr lang="en-US" sz="1200" b="0">
                <a:solidFill>
                  <a:srgbClr val="313131"/>
                </a:solidFill>
                <a:effectLst/>
                <a:latin typeface="Arial" panose="020B0604020202020204" pitchFamily="34" charset="0"/>
                <a:cs typeface="Arial" panose="020B0604020202020204" pitchFamily="34" charset="0"/>
              </a:rPr>
              <a:t>Washington, Oklahoma, Connecticut, Florida, Illinois, New Jersey</a:t>
            </a:r>
          </a:p>
          <a:p>
            <a:r>
              <a:rPr lang="en-US" sz="1600">
                <a:solidFill>
                  <a:srgbClr val="313131"/>
                </a:solidFill>
                <a:effectLst/>
                <a:latin typeface="Arial" panose="020B0604020202020204" pitchFamily="34" charset="0"/>
                <a:cs typeface="Arial" panose="020B0604020202020204" pitchFamily="34" charset="0"/>
              </a:rPr>
              <a:t>Introduced Bills (introduced in state legislature)</a:t>
            </a:r>
          </a:p>
          <a:p>
            <a:pPr lvl="1"/>
            <a:r>
              <a:rPr lang="en-US" sz="1200">
                <a:solidFill>
                  <a:srgbClr val="313131"/>
                </a:solidFill>
                <a:latin typeface="Arial" panose="020B0604020202020204" pitchFamily="34" charset="0"/>
                <a:cs typeface="Arial" panose="020B0604020202020204" pitchFamily="34" charset="0"/>
              </a:rPr>
              <a:t>Alabama (Feb 21, 2021), </a:t>
            </a:r>
            <a:r>
              <a:rPr lang="en-US" sz="1200" b="0">
                <a:solidFill>
                  <a:srgbClr val="313131"/>
                </a:solidFill>
                <a:effectLst/>
                <a:latin typeface="Arial" panose="020B0604020202020204" pitchFamily="34" charset="0"/>
                <a:cs typeface="Arial" panose="020B0604020202020204" pitchFamily="34" charset="0"/>
              </a:rPr>
              <a:t>Arizona (Feb</a:t>
            </a:r>
            <a:r>
              <a:rPr lang="en-US" sz="1200">
                <a:solidFill>
                  <a:srgbClr val="313131"/>
                </a:solidFill>
                <a:latin typeface="Arial" panose="020B0604020202020204" pitchFamily="34" charset="0"/>
                <a:cs typeface="Arial" panose="020B0604020202020204" pitchFamily="34" charset="0"/>
              </a:rPr>
              <a:t> 11,, 2021</a:t>
            </a:r>
            <a:r>
              <a:rPr lang="en-US" sz="1200" b="0">
                <a:solidFill>
                  <a:srgbClr val="313131"/>
                </a:solidFill>
                <a:effectLst/>
                <a:latin typeface="Arial" panose="020B0604020202020204" pitchFamily="34" charset="0"/>
                <a:cs typeface="Arial" panose="020B0604020202020204" pitchFamily="34" charset="0"/>
              </a:rPr>
              <a:t>), Colorado (Mar 19, 2021), Kentucky (Feb 9 , 2021), Maryland (Feb 10, 2021)</a:t>
            </a:r>
            <a:r>
              <a:rPr lang="en-US" sz="1200">
                <a:solidFill>
                  <a:srgbClr val="313131"/>
                </a:solidFill>
                <a:latin typeface="Arial" panose="020B0604020202020204" pitchFamily="34" charset="0"/>
                <a:cs typeface="Arial" panose="020B0604020202020204" pitchFamily="34" charset="0"/>
              </a:rPr>
              <a:t> , Massachusetts (Feb 18, 2021), Minnesota (Jan 7, 2021), Nevada (), New York, Rhode Island (Feb 26, 2021), South Carolina (Dec 9, 2020), Texas, Vermont and West Virginia (Mar 15, 2021)</a:t>
            </a:r>
          </a:p>
          <a:p>
            <a:r>
              <a:rPr lang="en-US" sz="1600">
                <a:solidFill>
                  <a:srgbClr val="313131"/>
                </a:solidFill>
                <a:latin typeface="Arial" panose="020B0604020202020204" pitchFamily="34" charset="0"/>
                <a:cs typeface="Arial" panose="020B0604020202020204" pitchFamily="34" charset="0"/>
              </a:rPr>
              <a:t>Dead Bills (bills have failed)</a:t>
            </a:r>
          </a:p>
          <a:p>
            <a:pPr lvl="1"/>
            <a:r>
              <a:rPr lang="en-US" sz="1200">
                <a:solidFill>
                  <a:srgbClr val="313131"/>
                </a:solidFill>
                <a:latin typeface="Arial" panose="020B0604020202020204" pitchFamily="34" charset="0"/>
                <a:cs typeface="Arial" panose="020B0604020202020204" pitchFamily="34" charset="0"/>
              </a:rPr>
              <a:t>North Dakota, Mississippi, and Utah</a:t>
            </a:r>
          </a:p>
          <a:p>
            <a:pPr lvl="1"/>
            <a:endParaRPr lang="en-US" sz="1200">
              <a:solidFill>
                <a:srgbClr val="313131"/>
              </a:solidFill>
              <a:effectLst/>
              <a:latin typeface="Arial" panose="020B0604020202020204" pitchFamily="34" charset="0"/>
              <a:cs typeface="Arial" panose="020B0604020202020204" pitchFamily="34" charset="0"/>
            </a:endParaRPr>
          </a:p>
          <a:p>
            <a:pPr marL="0" indent="0">
              <a:buNone/>
            </a:pPr>
            <a:endParaRPr lang="en-US" sz="16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9B7202F6-7FDF-4AE9-8654-065C2AFD06B9}"/>
              </a:ext>
            </a:extLst>
          </p:cNvPr>
          <p:cNvSpPr>
            <a:spLocks noGrp="1"/>
          </p:cNvSpPr>
          <p:nvPr>
            <p:ph type="title"/>
          </p:nvPr>
        </p:nvSpPr>
        <p:spPr>
          <a:xfrm>
            <a:off x="838200" y="29845"/>
            <a:ext cx="10515600" cy="1325563"/>
          </a:xfrm>
        </p:spPr>
        <p:txBody>
          <a:bodyPr vert="horz" lIns="91440" tIns="45720" rIns="91440" bIns="45720" rtlCol="0" anchor="ctr">
            <a:normAutofit/>
          </a:bodyPr>
          <a:lstStyle/>
          <a:p>
            <a:r>
              <a:rPr lang="en-US" sz="2400">
                <a:solidFill>
                  <a:schemeClr val="tx1">
                    <a:lumMod val="75000"/>
                    <a:lumOff val="25000"/>
                  </a:schemeClr>
                </a:solidFill>
                <a:latin typeface="Arial" panose="020B0604020202020204" pitchFamily="34" charset="0"/>
                <a:cs typeface="Arial" panose="020B0604020202020204" pitchFamily="34" charset="0"/>
              </a:rPr>
              <a:t>Data privacy regulations status end of Q1 – 2021</a:t>
            </a:r>
          </a:p>
        </p:txBody>
      </p:sp>
      <p:pic>
        <p:nvPicPr>
          <p:cNvPr id="8" name="Graphic 7" descr="Good Idea with solid fill">
            <a:extLst>
              <a:ext uri="{FF2B5EF4-FFF2-40B4-BE49-F238E27FC236}">
                <a16:creationId xmlns:a16="http://schemas.microsoft.com/office/drawing/2014/main" id="{F0E6F93E-ABC3-464C-97F5-DA8C2D5806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171" y="537793"/>
            <a:ext cx="914400" cy="914400"/>
          </a:xfrm>
          <a:prstGeom prst="rect">
            <a:avLst/>
          </a:prstGeom>
        </p:spPr>
      </p:pic>
      <p:grpSp>
        <p:nvGrpSpPr>
          <p:cNvPr id="10" name="Group 9">
            <a:extLst>
              <a:ext uri="{FF2B5EF4-FFF2-40B4-BE49-F238E27FC236}">
                <a16:creationId xmlns:a16="http://schemas.microsoft.com/office/drawing/2014/main" id="{67A31487-4A77-4EAE-92FF-9B8C8B54F188}"/>
              </a:ext>
            </a:extLst>
          </p:cNvPr>
          <p:cNvGrpSpPr/>
          <p:nvPr/>
        </p:nvGrpSpPr>
        <p:grpSpPr>
          <a:xfrm>
            <a:off x="10459844" y="15178"/>
            <a:ext cx="1732156" cy="1775844"/>
            <a:chOff x="10459844" y="0"/>
            <a:chExt cx="1732156" cy="1775844"/>
          </a:xfrm>
        </p:grpSpPr>
        <p:pic>
          <p:nvPicPr>
            <p:cNvPr id="11" name="Picture 10">
              <a:extLst>
                <a:ext uri="{FF2B5EF4-FFF2-40B4-BE49-F238E27FC236}">
                  <a16:creationId xmlns:a16="http://schemas.microsoft.com/office/drawing/2014/main" id="{5FAF76DF-EECE-4F41-98FE-01033F6EA77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12" name="Picture 11">
              <a:extLst>
                <a:ext uri="{FF2B5EF4-FFF2-40B4-BE49-F238E27FC236}">
                  <a16:creationId xmlns:a16="http://schemas.microsoft.com/office/drawing/2014/main" id="{91BF1988-D965-41BA-AFAE-B90B88FBC67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sp>
        <p:nvSpPr>
          <p:cNvPr id="14" name="Content Placeholder 2">
            <a:extLst>
              <a:ext uri="{FF2B5EF4-FFF2-40B4-BE49-F238E27FC236}">
                <a16:creationId xmlns:a16="http://schemas.microsoft.com/office/drawing/2014/main" id="{5C9EC1B8-8A0B-4330-B8D1-1C1E0BB81092}"/>
              </a:ext>
            </a:extLst>
          </p:cNvPr>
          <p:cNvSpPr txBox="1">
            <a:spLocks/>
          </p:cNvSpPr>
          <p:nvPr/>
        </p:nvSpPr>
        <p:spPr>
          <a:xfrm>
            <a:off x="7363967" y="1452193"/>
            <a:ext cx="4539925" cy="468965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latin typeface="Arial"/>
                <a:cs typeface="Arial"/>
              </a:rPr>
              <a:t>In March 2021, Virginia became the second state to enact comprehensive privacy law (Consumer Data Protection Act (CDPA)). This law will take effect January 1, 2023. </a:t>
            </a:r>
            <a:endParaRPr lang="en-US" sz="140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u="sng">
                <a:latin typeface="Arial"/>
                <a:cs typeface="Arial"/>
              </a:rPr>
              <a:t>Consumer Rights:</a:t>
            </a:r>
            <a:endParaRPr lang="en-US" sz="1200" u="sng">
              <a:latin typeface="Arial"/>
              <a:cs typeface="Arial"/>
            </a:endParaRPr>
          </a:p>
          <a:p>
            <a:r>
              <a:rPr lang="en-US" sz="1200">
                <a:latin typeface="Arial"/>
                <a:cs typeface="Arial"/>
              </a:rPr>
              <a:t>The CDPA will provide consumers with a range of new rights including the right to opt out of the processing of personal data for sale or targeted advertising, the right to deletion, the right to amend inaccuracies, and the right to data portability</a:t>
            </a:r>
            <a:r>
              <a:rPr lang="en-US" sz="1600">
                <a:latin typeface="Arial"/>
                <a:cs typeface="Arial"/>
              </a:rPr>
              <a:t>. </a:t>
            </a:r>
          </a:p>
          <a:p>
            <a:pPr marL="0" indent="0">
              <a:buFont typeface="Arial" panose="020B0604020202020204" pitchFamily="34" charset="0"/>
              <a:buNone/>
            </a:pPr>
            <a:r>
              <a:rPr lang="en-US" sz="1400" u="sng">
                <a:latin typeface="Arial"/>
                <a:cs typeface="Arial"/>
              </a:rPr>
              <a:t>Impact on Organizations:</a:t>
            </a:r>
          </a:p>
          <a:p>
            <a:r>
              <a:rPr lang="en-US" sz="1200">
                <a:latin typeface="Arial"/>
                <a:cs typeface="Arial"/>
              </a:rPr>
              <a:t>This law is applicable to organizations that conduct business in Virginia or that target residents of Virginia and meet one or more for the following requirements:</a:t>
            </a:r>
          </a:p>
          <a:p>
            <a:pPr lvl="1"/>
            <a:r>
              <a:rPr lang="en-US" sz="1200">
                <a:latin typeface="Arial"/>
                <a:cs typeface="Arial"/>
              </a:rPr>
              <a:t>Process personal data of at least 100K consumers per calendar year </a:t>
            </a:r>
          </a:p>
          <a:p>
            <a:pPr lvl="1"/>
            <a:r>
              <a:rPr lang="en-US" sz="1200">
                <a:latin typeface="Arial"/>
                <a:cs typeface="Arial"/>
              </a:rPr>
              <a:t>Control and process personal data of at least 25K consumers, and the organization derives over 50% of gross revenue from the sale of personal data </a:t>
            </a:r>
            <a:endParaRPr lang="en-US" sz="1200">
              <a:latin typeface="Arial" panose="020B0604020202020204" pitchFamily="34" charset="0"/>
              <a:cs typeface="Arial" panose="020B0604020202020204" pitchFamily="34" charset="0"/>
            </a:endParaRPr>
          </a:p>
          <a:p>
            <a:r>
              <a:rPr lang="en-US" sz="1200">
                <a:latin typeface="Arial"/>
                <a:cs typeface="Arial"/>
              </a:rPr>
              <a:t>Organizations will be responsible for data security and data protection assessments. They will also be responsible for vendor management obligations.</a:t>
            </a:r>
          </a:p>
        </p:txBody>
      </p:sp>
      <p:pic>
        <p:nvPicPr>
          <p:cNvPr id="1028" name="Picture 4">
            <a:extLst>
              <a:ext uri="{FF2B5EF4-FFF2-40B4-BE49-F238E27FC236}">
                <a16:creationId xmlns:a16="http://schemas.microsoft.com/office/drawing/2014/main" id="{528F04AB-147C-472A-9AC8-84B4B03D7C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830144"/>
            <a:ext cx="7374707" cy="485107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icture containing text, clipart, vector graphics, screenshot&#10;&#10;Description automatically generated">
            <a:extLst>
              <a:ext uri="{FF2B5EF4-FFF2-40B4-BE49-F238E27FC236}">
                <a16:creationId xmlns:a16="http://schemas.microsoft.com/office/drawing/2014/main" id="{BDFDD2BA-1C88-E04B-B2E1-0A05023B5C02}"/>
              </a:ext>
            </a:extLst>
          </p:cNvPr>
          <p:cNvPicPr>
            <a:picLocks noChangeAspect="1"/>
          </p:cNvPicPr>
          <p:nvPr/>
        </p:nvPicPr>
        <p:blipFill>
          <a:blip r:embed="rId7"/>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3594219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12693-3B2B-7045-B71B-821F0BB542B0}"/>
              </a:ext>
            </a:extLst>
          </p:cNvPr>
          <p:cNvSpPr>
            <a:spLocks noGrp="1"/>
          </p:cNvSpPr>
          <p:nvPr>
            <p:ph type="title"/>
          </p:nvPr>
        </p:nvSpPr>
        <p:spPr>
          <a:xfrm>
            <a:off x="838200" y="365125"/>
            <a:ext cx="9922329" cy="1325563"/>
          </a:xfrm>
        </p:spPr>
        <p:txBody>
          <a:bodyPr>
            <a:normAutofit/>
          </a:bodyPr>
          <a:lstStyle/>
          <a:p>
            <a:r>
              <a:rPr lang="en-US" sz="2400">
                <a:solidFill>
                  <a:schemeClr val="tx1">
                    <a:lumMod val="75000"/>
                    <a:lumOff val="25000"/>
                  </a:schemeClr>
                </a:solidFill>
                <a:latin typeface="Arial" panose="020B0604020202020204" pitchFamily="34" charset="0"/>
                <a:cs typeface="Arial" panose="020B0604020202020204" pitchFamily="34" charset="0"/>
              </a:rPr>
              <a:t>Implications of iOS 14.5 release</a:t>
            </a:r>
          </a:p>
        </p:txBody>
      </p:sp>
      <p:sp>
        <p:nvSpPr>
          <p:cNvPr id="4" name="Content Placeholder 3">
            <a:extLst>
              <a:ext uri="{FF2B5EF4-FFF2-40B4-BE49-F238E27FC236}">
                <a16:creationId xmlns:a16="http://schemas.microsoft.com/office/drawing/2014/main" id="{C122FC76-31C1-4E7C-8F2E-DC2CAD1774F1}"/>
              </a:ext>
            </a:extLst>
          </p:cNvPr>
          <p:cNvSpPr>
            <a:spLocks noGrp="1"/>
          </p:cNvSpPr>
          <p:nvPr>
            <p:ph idx="1"/>
          </p:nvPr>
        </p:nvSpPr>
        <p:spPr>
          <a:xfrm>
            <a:off x="4140049" y="1811248"/>
            <a:ext cx="7208809" cy="4365715"/>
          </a:xfrm>
        </p:spPr>
        <p:txBody>
          <a:bodyPr vert="horz" lIns="91440" tIns="45720" rIns="91440" bIns="45720" rtlCol="0" anchor="t">
            <a:normAutofit lnSpcReduction="10000"/>
          </a:bodyPr>
          <a:lstStyle/>
          <a:p>
            <a:pPr marL="0" indent="0">
              <a:buNone/>
            </a:pPr>
            <a:r>
              <a:rPr lang="en-US" sz="1600" b="0" i="0">
                <a:solidFill>
                  <a:srgbClr val="1C1E21"/>
                </a:solidFill>
                <a:effectLst/>
                <a:latin typeface="Arial"/>
                <a:cs typeface="Arial"/>
              </a:rPr>
              <a:t>Facebook Analytics is Going Away</a:t>
            </a:r>
          </a:p>
          <a:p>
            <a:pPr marL="0" indent="0">
              <a:buNone/>
            </a:pPr>
            <a:endParaRPr lang="en-US" sz="2000" b="0" i="0">
              <a:solidFill>
                <a:srgbClr val="1C1E21"/>
              </a:solidFill>
              <a:effectLst/>
              <a:latin typeface="Arial" panose="020B0604020202020204" pitchFamily="34" charset="0"/>
              <a:cs typeface="Arial" panose="020B0604020202020204" pitchFamily="34" charset="0"/>
            </a:endParaRPr>
          </a:p>
          <a:p>
            <a:pPr>
              <a:spcAft>
                <a:spcPts val="1200"/>
              </a:spcAft>
            </a:pPr>
            <a:r>
              <a:rPr lang="en-US" sz="1600">
                <a:latin typeface="Arial"/>
                <a:cs typeface="Arial"/>
              </a:rPr>
              <a:t>Facebook analytics will not be available after June 30, 2021. This platform is used to connect Facebook campaign data with Facebook pixel data (conversion off Facebook).</a:t>
            </a:r>
          </a:p>
          <a:p>
            <a:pPr>
              <a:spcAft>
                <a:spcPts val="1200"/>
              </a:spcAft>
            </a:pPr>
            <a:r>
              <a:rPr lang="en-US" sz="1600">
                <a:latin typeface="Arial"/>
                <a:cs typeface="Arial"/>
              </a:rPr>
              <a:t>The following tools are suggested as alternatives</a:t>
            </a:r>
          </a:p>
          <a:p>
            <a:pPr lvl="1">
              <a:spcAft>
                <a:spcPts val="1200"/>
              </a:spcAft>
            </a:pPr>
            <a:r>
              <a:rPr lang="en-US" sz="1600">
                <a:latin typeface="Arial"/>
                <a:cs typeface="Arial"/>
              </a:rPr>
              <a:t>Facebook Business Suite (not available to everyone): Allows users to manage their Facebook and Instagram business accounts. Offers detailed insights about a business’s audience, content, and trends.</a:t>
            </a:r>
            <a:endParaRPr lang="en-US" sz="1600">
              <a:latin typeface="Arial" panose="020B0604020202020204" pitchFamily="34" charset="0"/>
              <a:cs typeface="Arial" panose="020B0604020202020204" pitchFamily="34" charset="0"/>
            </a:endParaRPr>
          </a:p>
          <a:p>
            <a:pPr lvl="1">
              <a:spcAft>
                <a:spcPts val="1200"/>
              </a:spcAft>
            </a:pPr>
            <a:r>
              <a:rPr lang="en-US" sz="1600">
                <a:latin typeface="Arial"/>
                <a:cs typeface="Arial"/>
              </a:rPr>
              <a:t>Ad Manager: Lets businesses view, make changes, and see results for Facebook campaigns and ads.</a:t>
            </a:r>
          </a:p>
          <a:p>
            <a:pPr lvl="1">
              <a:spcAft>
                <a:spcPts val="1200"/>
              </a:spcAft>
            </a:pPr>
            <a:r>
              <a:rPr lang="en-US" sz="1600">
                <a:latin typeface="Arial"/>
                <a:cs typeface="Arial"/>
              </a:rPr>
              <a:t>Events Manager: Can help users set up and manage Facebook business tools like the Facebook pixel and Conversions API. Also reports on actions taken on a business’s website, app, and physical store.</a:t>
            </a:r>
          </a:p>
        </p:txBody>
      </p:sp>
      <p:pic>
        <p:nvPicPr>
          <p:cNvPr id="9" name="Graphic 8" descr="Good Idea with solid fill">
            <a:extLst>
              <a:ext uri="{FF2B5EF4-FFF2-40B4-BE49-F238E27FC236}">
                <a16:creationId xmlns:a16="http://schemas.microsoft.com/office/drawing/2014/main" id="{FB5E878E-D2F6-1640-8BB1-5F4F605AAD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171" y="537793"/>
            <a:ext cx="914400" cy="914400"/>
          </a:xfrm>
          <a:prstGeom prst="rect">
            <a:avLst/>
          </a:prstGeom>
        </p:spPr>
      </p:pic>
      <p:grpSp>
        <p:nvGrpSpPr>
          <p:cNvPr id="12" name="Group 11">
            <a:extLst>
              <a:ext uri="{FF2B5EF4-FFF2-40B4-BE49-F238E27FC236}">
                <a16:creationId xmlns:a16="http://schemas.microsoft.com/office/drawing/2014/main" id="{2357FDA2-7F05-974F-B43F-73EE3DC42CA8}"/>
              </a:ext>
            </a:extLst>
          </p:cNvPr>
          <p:cNvGrpSpPr/>
          <p:nvPr/>
        </p:nvGrpSpPr>
        <p:grpSpPr>
          <a:xfrm>
            <a:off x="10459844" y="15178"/>
            <a:ext cx="1732156" cy="1775844"/>
            <a:chOff x="10459844" y="0"/>
            <a:chExt cx="1732156" cy="1775844"/>
          </a:xfrm>
        </p:grpSpPr>
        <p:pic>
          <p:nvPicPr>
            <p:cNvPr id="13" name="Picture 12">
              <a:extLst>
                <a:ext uri="{FF2B5EF4-FFF2-40B4-BE49-F238E27FC236}">
                  <a16:creationId xmlns:a16="http://schemas.microsoft.com/office/drawing/2014/main" id="{6591A346-EE3E-EC4C-B672-CA603BF2EDB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14" name="Picture 13">
              <a:extLst>
                <a:ext uri="{FF2B5EF4-FFF2-40B4-BE49-F238E27FC236}">
                  <a16:creationId xmlns:a16="http://schemas.microsoft.com/office/drawing/2014/main" id="{45A00278-1D8D-734F-87EC-52D2E445AFE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15" name="Straight Connector 14">
            <a:extLst>
              <a:ext uri="{FF2B5EF4-FFF2-40B4-BE49-F238E27FC236}">
                <a16:creationId xmlns:a16="http://schemas.microsoft.com/office/drawing/2014/main" id="{49C1E5EC-8B77-9E40-8642-D85F92F834E7}"/>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16" name="Rectangle 15">
            <a:extLst>
              <a:ext uri="{FF2B5EF4-FFF2-40B4-BE49-F238E27FC236}">
                <a16:creationId xmlns:a16="http://schemas.microsoft.com/office/drawing/2014/main" id="{E8537D11-2E12-3149-A2CD-2E905887E5D0}"/>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pic>
        <p:nvPicPr>
          <p:cNvPr id="5" name="Picture 5" descr="Icon&#10;&#10;Description automatically generated">
            <a:extLst>
              <a:ext uri="{FF2B5EF4-FFF2-40B4-BE49-F238E27FC236}">
                <a16:creationId xmlns:a16="http://schemas.microsoft.com/office/drawing/2014/main" id="{9FD85C83-BF3D-4990-9537-3AA026F9A09E}"/>
              </a:ext>
            </a:extLst>
          </p:cNvPr>
          <p:cNvPicPr>
            <a:picLocks noChangeAspect="1"/>
          </p:cNvPicPr>
          <p:nvPr/>
        </p:nvPicPr>
        <p:blipFill>
          <a:blip r:embed="rId6"/>
          <a:stretch>
            <a:fillRect/>
          </a:stretch>
        </p:blipFill>
        <p:spPr>
          <a:xfrm>
            <a:off x="647251" y="2628271"/>
            <a:ext cx="2659272" cy="2320325"/>
          </a:xfrm>
          <a:prstGeom prst="rect">
            <a:avLst/>
          </a:prstGeom>
        </p:spPr>
      </p:pic>
      <p:pic>
        <p:nvPicPr>
          <p:cNvPr id="11" name="Picture 10" descr="A picture containing text, clipart, vector graphics, screenshot&#10;&#10;Description automatically generated">
            <a:extLst>
              <a:ext uri="{FF2B5EF4-FFF2-40B4-BE49-F238E27FC236}">
                <a16:creationId xmlns:a16="http://schemas.microsoft.com/office/drawing/2014/main" id="{092AD0A8-7207-3F4E-B632-6B64AE6F30A0}"/>
              </a:ext>
            </a:extLst>
          </p:cNvPr>
          <p:cNvPicPr>
            <a:picLocks noChangeAspect="1"/>
          </p:cNvPicPr>
          <p:nvPr/>
        </p:nvPicPr>
        <p:blipFill>
          <a:blip r:embed="rId7"/>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604042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1D7109-4304-5646-909D-48F524284AFF}"/>
              </a:ext>
            </a:extLst>
          </p:cNvPr>
          <p:cNvSpPr>
            <a:spLocks noGrp="1"/>
          </p:cNvSpPr>
          <p:nvPr>
            <p:ph idx="1"/>
          </p:nvPr>
        </p:nvSpPr>
        <p:spPr>
          <a:xfrm>
            <a:off x="4592947" y="1928812"/>
            <a:ext cx="5982559" cy="3869851"/>
          </a:xfrm>
        </p:spPr>
        <p:txBody>
          <a:bodyPr vert="horz" lIns="91440" tIns="45720" rIns="91440" bIns="45720" rtlCol="0" anchor="t">
            <a:noAutofit/>
          </a:bodyPr>
          <a:lstStyle/>
          <a:p>
            <a:pPr algn="just">
              <a:buFont typeface="Arial"/>
              <a:buChar char="•"/>
            </a:pPr>
            <a:r>
              <a:rPr lang="en-GB" sz="1600">
                <a:latin typeface="Arial"/>
                <a:ea typeface="+mn-lt"/>
                <a:cs typeface="Arial"/>
              </a:rPr>
              <a:t>On March 3, 2021, Google announced that they will not roll out any alternatives to 3</a:t>
            </a:r>
            <a:r>
              <a:rPr lang="en-GB" sz="1600" baseline="30000">
                <a:latin typeface="Arial"/>
                <a:ea typeface="+mn-lt"/>
                <a:cs typeface="Arial"/>
              </a:rPr>
              <a:t>rd</a:t>
            </a:r>
            <a:r>
              <a:rPr lang="en-GB" sz="1600">
                <a:latin typeface="Arial"/>
                <a:ea typeface="+mn-lt"/>
                <a:cs typeface="Arial"/>
              </a:rPr>
              <a:t> party cookies. </a:t>
            </a:r>
          </a:p>
          <a:p>
            <a:pPr algn="just">
              <a:buFont typeface="Arial"/>
              <a:buChar char="•"/>
            </a:pPr>
            <a:r>
              <a:rPr lang="en-GB" sz="1600">
                <a:latin typeface="Arial"/>
                <a:ea typeface="+mn-lt"/>
                <a:cs typeface="Arial"/>
              </a:rPr>
              <a:t>Chrome started testing of its Federated Learning of Cohorts (</a:t>
            </a:r>
            <a:r>
              <a:rPr lang="en-GB" sz="1600" err="1">
                <a:latin typeface="Arial"/>
                <a:ea typeface="+mn-lt"/>
                <a:cs typeface="Arial"/>
              </a:rPr>
              <a:t>FLoC</a:t>
            </a:r>
            <a:r>
              <a:rPr lang="en-GB" sz="1600">
                <a:latin typeface="Arial"/>
                <a:ea typeface="+mn-lt"/>
                <a:cs typeface="Arial"/>
              </a:rPr>
              <a:t>) proposal with a small percentage of users in the United States and across Australia, Brazil, Canada, Indonesia, Japan, New Mexico, New Zealand and Philippines.</a:t>
            </a:r>
          </a:p>
          <a:p>
            <a:pPr algn="just">
              <a:buFont typeface="Arial"/>
              <a:buChar char="•"/>
            </a:pPr>
            <a:r>
              <a:rPr lang="en-GB" sz="1600" err="1">
                <a:latin typeface="Arial"/>
                <a:ea typeface="+mn-lt"/>
                <a:cs typeface="Arial"/>
              </a:rPr>
              <a:t>FLoC</a:t>
            </a:r>
            <a:r>
              <a:rPr lang="en-GB" sz="1600">
                <a:latin typeface="Arial"/>
                <a:ea typeface="+mn-lt"/>
                <a:cs typeface="Arial"/>
              </a:rPr>
              <a:t> will currently not be tested in Europe as there are concerns around it being not compliant with the privacy laws.  </a:t>
            </a:r>
          </a:p>
          <a:p>
            <a:pPr algn="just">
              <a:buFont typeface="Arial"/>
              <a:buChar char="•"/>
            </a:pPr>
            <a:r>
              <a:rPr lang="en-GB" sz="1600">
                <a:latin typeface="Arial"/>
                <a:ea typeface="+mn-lt"/>
                <a:cs typeface="Arial"/>
              </a:rPr>
              <a:t>The latest version of the Apple’s mobile operating system, iOS 14.5, will prompt iPhone and iPad users to opt out of tracking in apps in view of creating a 'Privacy First' environment for iOS users.</a:t>
            </a:r>
          </a:p>
          <a:p>
            <a:pPr algn="just">
              <a:buFont typeface="Arial"/>
              <a:buChar char="•"/>
            </a:pPr>
            <a:r>
              <a:rPr lang="en-GB" sz="1600">
                <a:latin typeface="Arial"/>
                <a:cs typeface="Arial"/>
              </a:rPr>
              <a:t>Post iOS 14.5 rollout, </a:t>
            </a:r>
            <a:r>
              <a:rPr lang="en-GB" sz="1600">
                <a:latin typeface="Arial"/>
                <a:ea typeface="+mn-lt"/>
                <a:cs typeface="Arial"/>
              </a:rPr>
              <a:t>Facebook and Instagram sends notices in iOS apps asking for consent and telling users that tracking helps keep them ‘free of charge’.</a:t>
            </a:r>
            <a:endParaRPr lang="en-GB" sz="1600">
              <a:latin typeface="Arial"/>
              <a:cs typeface="Arial"/>
            </a:endParaRPr>
          </a:p>
          <a:p>
            <a:pPr algn="just">
              <a:buFont typeface="Arial"/>
              <a:buChar char="•"/>
            </a:pPr>
            <a:endParaRPr lang="en-GB" sz="1600">
              <a:latin typeface="Arial" panose="020B0604020202020204" pitchFamily="34" charset="0"/>
              <a:cs typeface="Arial" panose="020B0604020202020204" pitchFamily="34" charset="0"/>
            </a:endParaRPr>
          </a:p>
        </p:txBody>
      </p:sp>
      <p:sp>
        <p:nvSpPr>
          <p:cNvPr id="33" name="Title 6">
            <a:extLst>
              <a:ext uri="{FF2B5EF4-FFF2-40B4-BE49-F238E27FC236}">
                <a16:creationId xmlns:a16="http://schemas.microsoft.com/office/drawing/2014/main" id="{DD985001-165B-904F-9977-CB2DEC1CD1F2}"/>
              </a:ext>
            </a:extLst>
          </p:cNvPr>
          <p:cNvSpPr>
            <a:spLocks noGrp="1"/>
          </p:cNvSpPr>
          <p:nvPr>
            <p:ph type="title"/>
          </p:nvPr>
        </p:nvSpPr>
        <p:spPr>
          <a:xfrm>
            <a:off x="835152" y="612249"/>
            <a:ext cx="9120660" cy="744927"/>
          </a:xfrm>
        </p:spPr>
        <p:txBody>
          <a:bodyPr/>
          <a:lstStyle/>
          <a:p>
            <a:r>
              <a:rPr lang="en-US">
                <a:latin typeface="Arial"/>
                <a:ea typeface="+mj-lt"/>
                <a:cs typeface="+mj-lt"/>
              </a:rPr>
              <a:t>Cookie Crumbling Updates</a:t>
            </a:r>
            <a:endParaRPr lang="en-US">
              <a:latin typeface="Arial"/>
              <a:cs typeface="Arial"/>
            </a:endParaRPr>
          </a:p>
        </p:txBody>
      </p:sp>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pic>
        <p:nvPicPr>
          <p:cNvPr id="9" name="Graphic 8" descr="Good Idea with solid fill">
            <a:extLst>
              <a:ext uri="{FF2B5EF4-FFF2-40B4-BE49-F238E27FC236}">
                <a16:creationId xmlns:a16="http://schemas.microsoft.com/office/drawing/2014/main" id="{52AAE3C9-F34F-8243-9266-FDFE875DEE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171" y="537793"/>
            <a:ext cx="914400" cy="914400"/>
          </a:xfrm>
          <a:prstGeom prst="rect">
            <a:avLst/>
          </a:prstGeom>
        </p:spPr>
      </p:pic>
      <p:pic>
        <p:nvPicPr>
          <p:cNvPr id="11" name="Picture 11" descr="A picture containing food, plate, piece, slice&#10;&#10;Description automatically generated">
            <a:extLst>
              <a:ext uri="{FF2B5EF4-FFF2-40B4-BE49-F238E27FC236}">
                <a16:creationId xmlns:a16="http://schemas.microsoft.com/office/drawing/2014/main" id="{5F88BBBF-497C-484A-8887-57ED39489A6D}"/>
              </a:ext>
            </a:extLst>
          </p:cNvPr>
          <p:cNvPicPr>
            <a:picLocks noChangeAspect="1"/>
          </p:cNvPicPr>
          <p:nvPr/>
        </p:nvPicPr>
        <p:blipFill>
          <a:blip r:embed="rId6"/>
          <a:stretch>
            <a:fillRect/>
          </a:stretch>
        </p:blipFill>
        <p:spPr>
          <a:xfrm>
            <a:off x="1403230" y="3044123"/>
            <a:ext cx="2743200" cy="2207491"/>
          </a:xfrm>
          <a:prstGeom prst="rect">
            <a:avLst/>
          </a:prstGeom>
        </p:spPr>
      </p:pic>
      <p:pic>
        <p:nvPicPr>
          <p:cNvPr id="12" name="Picture 11" descr="A picture containing text, clipart, vector graphics, screenshot&#10;&#10;Description automatically generated">
            <a:extLst>
              <a:ext uri="{FF2B5EF4-FFF2-40B4-BE49-F238E27FC236}">
                <a16:creationId xmlns:a16="http://schemas.microsoft.com/office/drawing/2014/main" id="{43C1D200-DC9A-3D40-8890-74F22C1BD14C}"/>
              </a:ext>
            </a:extLst>
          </p:cNvPr>
          <p:cNvPicPr>
            <a:picLocks noChangeAspect="1"/>
          </p:cNvPicPr>
          <p:nvPr/>
        </p:nvPicPr>
        <p:blipFill>
          <a:blip r:embed="rId7"/>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21356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E3DA1-8D09-4646-A08E-40356319B258}"/>
              </a:ext>
            </a:extLst>
          </p:cNvPr>
          <p:cNvSpPr>
            <a:spLocks noGrp="1"/>
          </p:cNvSpPr>
          <p:nvPr>
            <p:ph type="title"/>
          </p:nvPr>
        </p:nvSpPr>
        <p:spPr>
          <a:xfrm>
            <a:off x="1803913" y="4534181"/>
            <a:ext cx="9893281" cy="998611"/>
          </a:xfrm>
        </p:spPr>
        <p:txBody>
          <a:bodyPr/>
          <a:lstStyle/>
          <a:p>
            <a:r>
              <a:rPr lang="en-US" sz="6600" b="1">
                <a:latin typeface="Lato"/>
                <a:cs typeface="Arial"/>
              </a:rPr>
              <a:t>Banking &amp; Financial Services Industry Updates</a:t>
            </a:r>
            <a:endParaRPr lang="en-US" sz="6600"/>
          </a:p>
        </p:txBody>
      </p:sp>
    </p:spTree>
    <p:extLst>
      <p:ext uri="{BB962C8B-B14F-4D97-AF65-F5344CB8AC3E}">
        <p14:creationId xmlns:p14="http://schemas.microsoft.com/office/powerpoint/2010/main" val="1014279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2" name="Content Placeholder 2">
            <a:extLst>
              <a:ext uri="{FF2B5EF4-FFF2-40B4-BE49-F238E27FC236}">
                <a16:creationId xmlns:a16="http://schemas.microsoft.com/office/drawing/2014/main" id="{F4EB217E-D01B-8142-A337-03FFB3EC36A5}"/>
              </a:ext>
            </a:extLst>
          </p:cNvPr>
          <p:cNvSpPr>
            <a:spLocks noGrp="1"/>
          </p:cNvSpPr>
          <p:nvPr>
            <p:ph idx="1"/>
          </p:nvPr>
        </p:nvSpPr>
        <p:spPr>
          <a:xfrm>
            <a:off x="835152" y="1498995"/>
            <a:ext cx="9823367" cy="5185938"/>
          </a:xfrm>
        </p:spPr>
        <p:txBody>
          <a:bodyPr vert="horz" lIns="91440" tIns="45720" rIns="91440" bIns="45720" rtlCol="0" anchor="t">
            <a:noAutofit/>
          </a:bodyPr>
          <a:lstStyle/>
          <a:p>
            <a:pPr marL="219075" lvl="2"/>
            <a:r>
              <a:rPr lang="en-US" sz="1500">
                <a:solidFill>
                  <a:schemeClr val="tx1">
                    <a:lumMod val="75000"/>
                    <a:lumOff val="25000"/>
                  </a:schemeClr>
                </a:solidFill>
                <a:latin typeface="Arial"/>
                <a:cs typeface="Arial"/>
              </a:rPr>
              <a:t>Continued increases in digital usage, both in activity and sales.</a:t>
            </a:r>
          </a:p>
          <a:p>
            <a:pPr marL="219075" lvl="2"/>
            <a:r>
              <a:rPr lang="en-US" sz="1500">
                <a:solidFill>
                  <a:schemeClr val="tx1">
                    <a:lumMod val="75000"/>
                    <a:lumOff val="25000"/>
                  </a:schemeClr>
                </a:solidFill>
                <a:latin typeface="Arial"/>
                <a:cs typeface="Arial"/>
              </a:rPr>
              <a:t>Consumer deposits continue to grow year over year.</a:t>
            </a:r>
          </a:p>
          <a:p>
            <a:pPr marL="219075" lvl="2"/>
            <a:r>
              <a:rPr lang="en-US" sz="1500">
                <a:solidFill>
                  <a:schemeClr val="tx1">
                    <a:lumMod val="75000"/>
                    <a:lumOff val="25000"/>
                  </a:schemeClr>
                </a:solidFill>
                <a:latin typeface="Arial"/>
                <a:cs typeface="Arial"/>
              </a:rPr>
              <a:t>Increases in auto loans and mortgage originations.</a:t>
            </a:r>
          </a:p>
          <a:p>
            <a:pPr marL="219075" lvl="2"/>
            <a:r>
              <a:rPr lang="en-US" sz="1500">
                <a:solidFill>
                  <a:schemeClr val="tx1">
                    <a:lumMod val="75000"/>
                    <a:lumOff val="25000"/>
                  </a:schemeClr>
                </a:solidFill>
                <a:latin typeface="Arial"/>
                <a:cs typeface="Arial"/>
              </a:rPr>
              <a:t>Decrease in credit card and personal loan balances due to high payment rates.</a:t>
            </a:r>
          </a:p>
          <a:p>
            <a:pPr marL="219075" lvl="2"/>
            <a:r>
              <a:rPr lang="en-US" sz="1500">
                <a:solidFill>
                  <a:schemeClr val="tx1">
                    <a:lumMod val="75000"/>
                    <a:lumOff val="25000"/>
                  </a:schemeClr>
                </a:solidFill>
                <a:latin typeface="Arial"/>
                <a:cs typeface="Arial"/>
              </a:rPr>
              <a:t>Lower interest rates also putting pressure on revenue.</a:t>
            </a:r>
          </a:p>
          <a:p>
            <a:pPr marL="219075" lvl="2"/>
            <a:r>
              <a:rPr lang="en-US" sz="1500">
                <a:solidFill>
                  <a:schemeClr val="tx1">
                    <a:lumMod val="75000"/>
                    <a:lumOff val="25000"/>
                  </a:schemeClr>
                </a:solidFill>
                <a:latin typeface="Arial"/>
                <a:cs typeface="Arial"/>
              </a:rPr>
              <a:t>Credit provisioning continues to be lower, due to lower credit losses.</a:t>
            </a:r>
          </a:p>
          <a:p>
            <a:pPr marL="219075" lvl="2"/>
            <a:r>
              <a:rPr lang="en-US" sz="1500">
                <a:solidFill>
                  <a:schemeClr val="tx1">
                    <a:lumMod val="75000"/>
                    <a:lumOff val="25000"/>
                  </a:schemeClr>
                </a:solidFill>
                <a:latin typeface="Arial"/>
                <a:cs typeface="Arial"/>
              </a:rPr>
              <a:t>Increases in retail spend. </a:t>
            </a:r>
          </a:p>
          <a:p>
            <a:pPr marL="219075" lvl="2"/>
            <a:r>
              <a:rPr lang="en-US" sz="1500">
                <a:solidFill>
                  <a:schemeClr val="tx1">
                    <a:lumMod val="75000"/>
                    <a:lumOff val="25000"/>
                  </a:schemeClr>
                </a:solidFill>
                <a:latin typeface="Arial"/>
                <a:cs typeface="Arial"/>
              </a:rPr>
              <a:t>T&amp;E spend down y/y but starting to pick up.</a:t>
            </a:r>
          </a:p>
          <a:p>
            <a:pPr marL="219075" lvl="2"/>
            <a:r>
              <a:rPr lang="en-US" sz="1500">
                <a:solidFill>
                  <a:schemeClr val="tx1">
                    <a:lumMod val="75000"/>
                    <a:lumOff val="25000"/>
                  </a:schemeClr>
                </a:solidFill>
                <a:latin typeface="Arial"/>
                <a:cs typeface="Arial"/>
              </a:rPr>
              <a:t>Increase in marketing budgets for customer acquisition and other growth initiatives like line increases.  </a:t>
            </a:r>
            <a:endParaRPr lang="en-US" sz="1500">
              <a:solidFill>
                <a:schemeClr val="tx1">
                  <a:lumMod val="75000"/>
                  <a:lumOff val="25000"/>
                </a:schemeClr>
              </a:solidFill>
              <a:latin typeface="Arial" panose="020B0604020202020204" pitchFamily="34" charset="0"/>
              <a:cs typeface="Arial" panose="020B0604020202020204" pitchFamily="34" charset="0"/>
            </a:endParaRPr>
          </a:p>
          <a:p>
            <a:pPr marL="219075" lvl="2"/>
            <a:r>
              <a:rPr lang="en-US" sz="1500">
                <a:solidFill>
                  <a:schemeClr val="tx1">
                    <a:lumMod val="75000"/>
                    <a:lumOff val="25000"/>
                  </a:schemeClr>
                </a:solidFill>
                <a:latin typeface="Arial"/>
                <a:cs typeface="Arial"/>
              </a:rPr>
              <a:t>Federal Reserve reports 29% of banks loosened credit standards on credit cards, with 2% tightening (27% net). Similar loosening (net 17%) for auto and other consumer loans. Mortgages may be an exception.</a:t>
            </a:r>
          </a:p>
          <a:p>
            <a:pPr marL="219075" lvl="2"/>
            <a:r>
              <a:rPr lang="en-US" sz="1500">
                <a:solidFill>
                  <a:schemeClr val="tx1">
                    <a:lumMod val="75000"/>
                    <a:lumOff val="25000"/>
                  </a:schemeClr>
                </a:solidFill>
                <a:latin typeface="Arial"/>
                <a:cs typeface="Arial"/>
              </a:rPr>
              <a:t>Competitive activity increasing between traditional banks and digital only players. </a:t>
            </a:r>
            <a:endParaRPr lang="en-US" sz="1500">
              <a:solidFill>
                <a:schemeClr val="tx1">
                  <a:lumMod val="75000"/>
                  <a:lumOff val="25000"/>
                </a:schemeClr>
              </a:solidFill>
              <a:latin typeface="Arial" panose="020B0604020202020204" pitchFamily="34" charset="0"/>
              <a:cs typeface="Arial" panose="020B0604020202020204" pitchFamily="34" charset="0"/>
            </a:endParaRPr>
          </a:p>
          <a:p>
            <a:pPr marL="676275" lvl="3"/>
            <a:endParaRPr lang="en-US" sz="1500">
              <a:solidFill>
                <a:schemeClr val="tx1">
                  <a:lumMod val="75000"/>
                  <a:lumOff val="25000"/>
                </a:schemeClr>
              </a:solidFill>
              <a:latin typeface="Arial" panose="020B0604020202020204" pitchFamily="34" charset="0"/>
              <a:cs typeface="Arial" panose="020B0604020202020204" pitchFamily="34" charset="0"/>
            </a:endParaRPr>
          </a:p>
          <a:p>
            <a:pPr marL="676275" lvl="3"/>
            <a:endParaRPr lang="en-US" sz="1500">
              <a:latin typeface="Arial" panose="020B0604020202020204" pitchFamily="34" charset="0"/>
              <a:cs typeface="Arial" panose="020B0604020202020204" pitchFamily="34" charset="0"/>
            </a:endParaRPr>
          </a:p>
          <a:p>
            <a:pPr marL="219075" lvl="2"/>
            <a:endParaRPr lang="en-US" sz="1500">
              <a:latin typeface="Arial" panose="020B0604020202020204" pitchFamily="34" charset="0"/>
              <a:cs typeface="Arial" panose="020B0604020202020204" pitchFamily="34" charset="0"/>
            </a:endParaRPr>
          </a:p>
          <a:p>
            <a:pPr marL="219075" lvl="2"/>
            <a:endParaRPr lang="en-US" sz="1500">
              <a:latin typeface="Arial" panose="020B0604020202020204" pitchFamily="34" charset="0"/>
              <a:cs typeface="Arial" panose="020B0604020202020204" pitchFamily="34" charset="0"/>
            </a:endParaRPr>
          </a:p>
        </p:txBody>
      </p:sp>
      <p:pic>
        <p:nvPicPr>
          <p:cNvPr id="13" name="Picture 9">
            <a:extLst>
              <a:ext uri="{FF2B5EF4-FFF2-40B4-BE49-F238E27FC236}">
                <a16:creationId xmlns:a16="http://schemas.microsoft.com/office/drawing/2014/main" id="{6B907678-349F-3E42-A3B2-41A27B630D24}"/>
              </a:ext>
            </a:extLst>
          </p:cNvPr>
          <p:cNvPicPr>
            <a:picLocks noChangeAspect="1"/>
          </p:cNvPicPr>
          <p:nvPr/>
        </p:nvPicPr>
        <p:blipFill>
          <a:blip r:embed="rId4"/>
          <a:stretch>
            <a:fillRect/>
          </a:stretch>
        </p:blipFill>
        <p:spPr>
          <a:xfrm>
            <a:off x="8260155" y="2073533"/>
            <a:ext cx="3492144" cy="2330736"/>
          </a:xfrm>
          <a:prstGeom prst="rect">
            <a:avLst/>
          </a:prstGeom>
        </p:spPr>
      </p:pic>
      <p:sp>
        <p:nvSpPr>
          <p:cNvPr id="16" name="Title 6">
            <a:extLst>
              <a:ext uri="{FF2B5EF4-FFF2-40B4-BE49-F238E27FC236}">
                <a16:creationId xmlns:a16="http://schemas.microsoft.com/office/drawing/2014/main" id="{19C75BD6-0EC7-454A-A143-DBC800C55052}"/>
              </a:ext>
            </a:extLst>
          </p:cNvPr>
          <p:cNvSpPr>
            <a:spLocks noGrp="1"/>
          </p:cNvSpPr>
          <p:nvPr>
            <p:ph type="title"/>
          </p:nvPr>
        </p:nvSpPr>
        <p:spPr>
          <a:xfrm>
            <a:off x="835152" y="474475"/>
            <a:ext cx="6360208" cy="428625"/>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Banking Industry Updates – Broad Themes</a:t>
            </a:r>
          </a:p>
        </p:txBody>
      </p:sp>
      <p:pic>
        <p:nvPicPr>
          <p:cNvPr id="10" name="Picture 9" descr="A picture containing text, clipart, vector graphics, screenshot&#10;&#10;Description automatically generated">
            <a:extLst>
              <a:ext uri="{FF2B5EF4-FFF2-40B4-BE49-F238E27FC236}">
                <a16:creationId xmlns:a16="http://schemas.microsoft.com/office/drawing/2014/main" id="{F29791F7-9F66-A949-B298-0685344569EE}"/>
              </a:ext>
            </a:extLst>
          </p:cNvPr>
          <p:cNvPicPr>
            <a:picLocks noChangeAspect="1"/>
          </p:cNvPicPr>
          <p:nvPr/>
        </p:nvPicPr>
        <p:blipFill>
          <a:blip r:embed="rId5"/>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771199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9" name="Content Placeholder 2">
            <a:extLst>
              <a:ext uri="{FF2B5EF4-FFF2-40B4-BE49-F238E27FC236}">
                <a16:creationId xmlns:a16="http://schemas.microsoft.com/office/drawing/2014/main" id="{221D8AF3-5538-F848-A7B3-3B22B226BE73}"/>
              </a:ext>
            </a:extLst>
          </p:cNvPr>
          <p:cNvSpPr>
            <a:spLocks noGrp="1"/>
          </p:cNvSpPr>
          <p:nvPr>
            <p:ph idx="1"/>
          </p:nvPr>
        </p:nvSpPr>
        <p:spPr>
          <a:xfrm>
            <a:off x="711200" y="1277556"/>
            <a:ext cx="9748644" cy="5035214"/>
          </a:xfrm>
        </p:spPr>
        <p:txBody>
          <a:bodyPr vert="horz" lIns="91440" tIns="45720" rIns="91440" bIns="45720" rtlCol="0" anchor="t">
            <a:noAutofit/>
          </a:bodyPr>
          <a:lstStyle/>
          <a:p>
            <a:r>
              <a:rPr lang="en-US" sz="1500">
                <a:solidFill>
                  <a:schemeClr val="tx1">
                    <a:lumMod val="75000"/>
                    <a:lumOff val="25000"/>
                  </a:schemeClr>
                </a:solidFill>
                <a:latin typeface="Arial"/>
                <a:cs typeface="Arial"/>
              </a:rPr>
              <a:t>Consumer deposit growth of 32% y/y, with high retention of customer balances and acquisition of new customers.</a:t>
            </a:r>
          </a:p>
          <a:p>
            <a:r>
              <a:rPr lang="en-US" sz="1500">
                <a:solidFill>
                  <a:schemeClr val="tx1">
                    <a:lumMod val="75000"/>
                    <a:lumOff val="25000"/>
                  </a:schemeClr>
                </a:solidFill>
                <a:latin typeface="Arial"/>
                <a:cs typeface="Arial"/>
              </a:rPr>
              <a:t>Client investment assets up 44% y/y, driven by market appreciation, and net inflow from advisor and digital channels.</a:t>
            </a:r>
          </a:p>
          <a:p>
            <a:r>
              <a:rPr lang="en-US" sz="1500">
                <a:solidFill>
                  <a:schemeClr val="tx1">
                    <a:lumMod val="75000"/>
                    <a:lumOff val="25000"/>
                  </a:schemeClr>
                </a:solidFill>
                <a:latin typeface="Arial"/>
                <a:cs typeface="Arial"/>
              </a:rPr>
              <a:t>Average loans down 7% y/y, driven mostly by card outstanding balances.  This was offset by auto loan and lease origination volume of $11.2 billion, up 35% y/y, and mortgage loan originations that were up by 40% y/y.</a:t>
            </a:r>
          </a:p>
          <a:p>
            <a:r>
              <a:rPr lang="en-US" sz="1500">
                <a:solidFill>
                  <a:schemeClr val="tx1">
                    <a:lumMod val="75000"/>
                    <a:lumOff val="25000"/>
                  </a:schemeClr>
                </a:solidFill>
                <a:latin typeface="Arial"/>
                <a:cs typeface="Arial"/>
              </a:rPr>
              <a:t>Debit and credit card sale volume up 9% y/y, even with T&amp;E spending declining.</a:t>
            </a:r>
          </a:p>
          <a:p>
            <a:r>
              <a:rPr lang="en-US" sz="1500">
                <a:solidFill>
                  <a:schemeClr val="tx1">
                    <a:lumMod val="75000"/>
                    <a:lumOff val="25000"/>
                  </a:schemeClr>
                </a:solidFill>
                <a:latin typeface="Arial"/>
                <a:cs typeface="Arial"/>
              </a:rPr>
              <a:t>Digital Adoption Rates:</a:t>
            </a:r>
          </a:p>
          <a:p>
            <a:pPr lvl="1"/>
            <a:r>
              <a:rPr lang="en-US" sz="1500">
                <a:solidFill>
                  <a:schemeClr val="tx1">
                    <a:lumMod val="75000"/>
                    <a:lumOff val="25000"/>
                  </a:schemeClr>
                </a:solidFill>
                <a:latin typeface="Arial"/>
                <a:cs typeface="Arial"/>
              </a:rPr>
              <a:t>In Consumer banking, 50% of new checking and savings accounts were opened digitally (an increase of 10% points y/y).</a:t>
            </a:r>
          </a:p>
          <a:p>
            <a:pPr lvl="1"/>
            <a:r>
              <a:rPr lang="en-US" sz="1500">
                <a:solidFill>
                  <a:schemeClr val="tx1">
                    <a:lumMod val="75000"/>
                    <a:lumOff val="25000"/>
                  </a:schemeClr>
                </a:solidFill>
                <a:latin typeface="Arial"/>
                <a:cs typeface="Arial"/>
              </a:rPr>
              <a:t>Active mobile customers up 9% y/y. </a:t>
            </a:r>
          </a:p>
          <a:p>
            <a:pPr marL="219075" lvl="2"/>
            <a:endParaRPr lang="en-US" sz="1500">
              <a:cs typeface="Calibri" panose="020F0502020204030204"/>
            </a:endParaRPr>
          </a:p>
        </p:txBody>
      </p:sp>
      <p:sp>
        <p:nvSpPr>
          <p:cNvPr id="11" name="Title 6">
            <a:extLst>
              <a:ext uri="{FF2B5EF4-FFF2-40B4-BE49-F238E27FC236}">
                <a16:creationId xmlns:a16="http://schemas.microsoft.com/office/drawing/2014/main" id="{E782032A-9239-A64C-9F37-4FA5ABF1EA2A}"/>
              </a:ext>
            </a:extLst>
          </p:cNvPr>
          <p:cNvSpPr txBox="1">
            <a:spLocks/>
          </p:cNvSpPr>
          <p:nvPr/>
        </p:nvSpPr>
        <p:spPr>
          <a:xfrm>
            <a:off x="711200" y="614616"/>
            <a:ext cx="6360208" cy="428625"/>
          </a:xfrm>
          <a:prstGeom prst="rect">
            <a:avLst/>
          </a:prstGeom>
        </p:spPr>
        <p:txBody>
          <a:bodyPr vert="horz" lIns="0" tIns="45720" rIns="91440" bIns="45720" rtlCol="0" anchor="ctr">
            <a:no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en-US">
                <a:solidFill>
                  <a:schemeClr val="tx1">
                    <a:lumMod val="75000"/>
                    <a:lumOff val="25000"/>
                  </a:schemeClr>
                </a:solidFill>
                <a:latin typeface="Arial" panose="020B0604020202020204" pitchFamily="34" charset="0"/>
                <a:cs typeface="Arial" panose="020B0604020202020204" pitchFamily="34" charset="0"/>
              </a:rPr>
              <a:t>JP Morgan Chase Update</a:t>
            </a:r>
          </a:p>
        </p:txBody>
      </p:sp>
      <p:pic>
        <p:nvPicPr>
          <p:cNvPr id="12" name="Picture 2" descr="JPMorgan Chase &amp; Co logo">
            <a:extLst>
              <a:ext uri="{FF2B5EF4-FFF2-40B4-BE49-F238E27FC236}">
                <a16:creationId xmlns:a16="http://schemas.microsoft.com/office/drawing/2014/main" id="{5D58532C-8BD9-D749-9B84-68DC3F62D9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9143" y="6224616"/>
            <a:ext cx="2556453" cy="1763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text, clipart, vector graphics, screenshot&#10;&#10;Description automatically generated">
            <a:extLst>
              <a:ext uri="{FF2B5EF4-FFF2-40B4-BE49-F238E27FC236}">
                <a16:creationId xmlns:a16="http://schemas.microsoft.com/office/drawing/2014/main" id="{61CFF95B-52C7-7240-8784-D2EF8077EDE8}"/>
              </a:ext>
            </a:extLst>
          </p:cNvPr>
          <p:cNvPicPr>
            <a:picLocks noChangeAspect="1"/>
          </p:cNvPicPr>
          <p:nvPr/>
        </p:nvPicPr>
        <p:blipFill>
          <a:blip r:embed="rId5"/>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1871727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21" name="Content Placeholder 2">
            <a:extLst>
              <a:ext uri="{FF2B5EF4-FFF2-40B4-BE49-F238E27FC236}">
                <a16:creationId xmlns:a16="http://schemas.microsoft.com/office/drawing/2014/main" id="{F03A67D3-C406-7149-AF73-E834623E69B8}"/>
              </a:ext>
            </a:extLst>
          </p:cNvPr>
          <p:cNvSpPr>
            <a:spLocks noGrp="1"/>
          </p:cNvSpPr>
          <p:nvPr>
            <p:ph idx="1"/>
          </p:nvPr>
        </p:nvSpPr>
        <p:spPr>
          <a:xfrm>
            <a:off x="745670" y="911482"/>
            <a:ext cx="9598479" cy="2840008"/>
          </a:xfrm>
        </p:spPr>
        <p:txBody>
          <a:bodyPr vert="horz" lIns="91440" tIns="45720" rIns="91440" bIns="45720" rtlCol="0" anchor="t">
            <a:noAutofit/>
          </a:bodyPr>
          <a:lstStyle/>
          <a:p>
            <a:pPr marL="231775" lvl="1" indent="-231775"/>
            <a:r>
              <a:rPr lang="en-US" sz="1500">
                <a:solidFill>
                  <a:schemeClr val="tx1">
                    <a:lumMod val="75000"/>
                    <a:lumOff val="25000"/>
                  </a:schemeClr>
                </a:solidFill>
                <a:latin typeface="Arial"/>
                <a:cs typeface="Arial"/>
              </a:rPr>
              <a:t>25% y/y increase of deposits in consumer banking (61% non-interest bearing and 11% interest bearing). Drop in interest income of 16% y/y. </a:t>
            </a:r>
            <a:endParaRPr lang="en-US" sz="1500">
              <a:solidFill>
                <a:schemeClr val="tx1">
                  <a:lumMod val="75000"/>
                  <a:lumOff val="25000"/>
                </a:schemeClr>
              </a:solidFill>
              <a:highlight>
                <a:srgbClr val="FFFF00"/>
              </a:highlight>
              <a:latin typeface="Arial"/>
              <a:cs typeface="Arial"/>
            </a:endParaRPr>
          </a:p>
          <a:p>
            <a:pPr marL="219075" lvl="2"/>
            <a:r>
              <a:rPr lang="en-US" sz="1500">
                <a:solidFill>
                  <a:schemeClr val="tx1">
                    <a:lumMod val="75000"/>
                    <a:lumOff val="25000"/>
                  </a:schemeClr>
                </a:solidFill>
                <a:latin typeface="Arial"/>
                <a:cs typeface="Arial"/>
              </a:rPr>
              <a:t>Average loans and leases down by 8% y/y, driven by a 22% drop in credit card balances, but mortgages also declined by 7% y/y.</a:t>
            </a:r>
          </a:p>
          <a:p>
            <a:pPr marL="219075" lvl="2"/>
            <a:r>
              <a:rPr lang="en-US" sz="1500">
                <a:solidFill>
                  <a:schemeClr val="tx1">
                    <a:lumMod val="75000"/>
                    <a:lumOff val="25000"/>
                  </a:schemeClr>
                </a:solidFill>
                <a:latin typeface="Arial"/>
                <a:cs typeface="Arial"/>
              </a:rPr>
              <a:t>Consumer net charge-offs declined by 8 bps y/y, but increased by 23 bps over 4Q20.</a:t>
            </a:r>
          </a:p>
          <a:p>
            <a:pPr marL="219075" lvl="2"/>
            <a:r>
              <a:rPr lang="en-US" sz="1500">
                <a:solidFill>
                  <a:schemeClr val="tx1">
                    <a:lumMod val="75000"/>
                    <a:lumOff val="25000"/>
                  </a:schemeClr>
                </a:solidFill>
                <a:latin typeface="Arial"/>
                <a:cs typeface="Arial"/>
              </a:rPr>
              <a:t>70% of the consumer bank and 80% of wealth management households are now digitally active.</a:t>
            </a:r>
          </a:p>
          <a:p>
            <a:pPr marL="219075" lvl="2"/>
            <a:r>
              <a:rPr lang="en-US" sz="1500">
                <a:solidFill>
                  <a:schemeClr val="tx1">
                    <a:lumMod val="75000"/>
                    <a:lumOff val="25000"/>
                  </a:schemeClr>
                </a:solidFill>
                <a:latin typeface="Arial"/>
                <a:cs typeface="Arial"/>
              </a:rPr>
              <a:t>49% of sales this year were digital.</a:t>
            </a:r>
          </a:p>
          <a:p>
            <a:pPr marL="219075" lvl="2"/>
            <a:r>
              <a:rPr lang="en-US" sz="1500">
                <a:solidFill>
                  <a:schemeClr val="tx1">
                    <a:lumMod val="75000"/>
                    <a:lumOff val="25000"/>
                  </a:schemeClr>
                </a:solidFill>
                <a:latin typeface="Arial"/>
                <a:cs typeface="Arial"/>
              </a:rPr>
              <a:t>Credit and debit card spend increased 13% y/y, with debit increasing by 22%.</a:t>
            </a:r>
            <a:endParaRPr lang="en-US" sz="1500">
              <a:latin typeface="Arial"/>
              <a:cs typeface="Calibri"/>
            </a:endParaRPr>
          </a:p>
        </p:txBody>
      </p:sp>
      <p:sp>
        <p:nvSpPr>
          <p:cNvPr id="22" name="Title 6">
            <a:extLst>
              <a:ext uri="{FF2B5EF4-FFF2-40B4-BE49-F238E27FC236}">
                <a16:creationId xmlns:a16="http://schemas.microsoft.com/office/drawing/2014/main" id="{D0D10D71-4CE6-E645-ADAA-00ECC9A97F28}"/>
              </a:ext>
            </a:extLst>
          </p:cNvPr>
          <p:cNvSpPr>
            <a:spLocks noGrp="1"/>
          </p:cNvSpPr>
          <p:nvPr>
            <p:ph type="title"/>
          </p:nvPr>
        </p:nvSpPr>
        <p:spPr>
          <a:xfrm>
            <a:off x="835152" y="442784"/>
            <a:ext cx="6360208" cy="428625"/>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Bank of America Update</a:t>
            </a:r>
          </a:p>
        </p:txBody>
      </p:sp>
      <p:sp>
        <p:nvSpPr>
          <p:cNvPr id="23" name="TextBox 22">
            <a:extLst>
              <a:ext uri="{FF2B5EF4-FFF2-40B4-BE49-F238E27FC236}">
                <a16:creationId xmlns:a16="http://schemas.microsoft.com/office/drawing/2014/main" id="{E8EE51BB-397C-FA42-99D4-72FC5CFF9A96}"/>
              </a:ext>
            </a:extLst>
          </p:cNvPr>
          <p:cNvSpPr txBox="1"/>
          <p:nvPr/>
        </p:nvSpPr>
        <p:spPr>
          <a:xfrm>
            <a:off x="9680818" y="4147994"/>
            <a:ext cx="1964511" cy="1200329"/>
          </a:xfrm>
          <a:prstGeom prst="rect">
            <a:avLst/>
          </a:prstGeom>
          <a:noFill/>
        </p:spPr>
        <p:txBody>
          <a:bodyPr wrap="square" lIns="91440" tIns="45720" rIns="91440" bIns="45720" rtlCol="0" anchor="t">
            <a:spAutoFit/>
          </a:bodyPr>
          <a:lstStyle/>
          <a:p>
            <a:r>
              <a:rPr lang="en-US" sz="1500" i="1">
                <a:solidFill>
                  <a:schemeClr val="tx1">
                    <a:lumMod val="75000"/>
                    <a:lumOff val="25000"/>
                  </a:schemeClr>
                </a:solidFill>
                <a:latin typeface="Arial"/>
                <a:cs typeface="Arial"/>
              </a:rPr>
              <a:t>Increasing share of deposit transactions through digital/ATM vs. branch</a:t>
            </a:r>
          </a:p>
          <a:p>
            <a:pPr marL="114300" indent="-114300">
              <a:buFont typeface="Arial" panose="020B0604020202020204" pitchFamily="34" charset="0"/>
              <a:buChar char="•"/>
            </a:pPr>
            <a:endParaRPr lang="en-US" sz="1200" i="1"/>
          </a:p>
        </p:txBody>
      </p:sp>
      <p:cxnSp>
        <p:nvCxnSpPr>
          <p:cNvPr id="24" name="Straight Connector 23">
            <a:extLst>
              <a:ext uri="{FF2B5EF4-FFF2-40B4-BE49-F238E27FC236}">
                <a16:creationId xmlns:a16="http://schemas.microsoft.com/office/drawing/2014/main" id="{EF7DB3F7-0AD0-C144-AE37-E8C5B6058195}"/>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pic>
        <p:nvPicPr>
          <p:cNvPr id="25" name="Picture 11">
            <a:extLst>
              <a:ext uri="{FF2B5EF4-FFF2-40B4-BE49-F238E27FC236}">
                <a16:creationId xmlns:a16="http://schemas.microsoft.com/office/drawing/2014/main" id="{F7DD90F8-71CC-3A45-B6F2-2328FAFCA360}"/>
              </a:ext>
            </a:extLst>
          </p:cNvPr>
          <p:cNvPicPr>
            <a:picLocks noChangeAspect="1"/>
          </p:cNvPicPr>
          <p:nvPr/>
        </p:nvPicPr>
        <p:blipFill>
          <a:blip r:embed="rId4"/>
          <a:stretch>
            <a:fillRect/>
          </a:stretch>
        </p:blipFill>
        <p:spPr>
          <a:xfrm>
            <a:off x="9680818" y="5598867"/>
            <a:ext cx="2373406" cy="954922"/>
          </a:xfrm>
          <a:prstGeom prst="rect">
            <a:avLst/>
          </a:prstGeom>
        </p:spPr>
      </p:pic>
      <p:sp>
        <p:nvSpPr>
          <p:cNvPr id="26" name="TextBox 25">
            <a:extLst>
              <a:ext uri="{FF2B5EF4-FFF2-40B4-BE49-F238E27FC236}">
                <a16:creationId xmlns:a16="http://schemas.microsoft.com/office/drawing/2014/main" id="{876FE32F-9E0C-C74E-9B5D-37F8868503FB}"/>
              </a:ext>
            </a:extLst>
          </p:cNvPr>
          <p:cNvSpPr txBox="1"/>
          <p:nvPr/>
        </p:nvSpPr>
        <p:spPr>
          <a:xfrm>
            <a:off x="1237233" y="4282671"/>
            <a:ext cx="2485682" cy="553998"/>
          </a:xfrm>
          <a:prstGeom prst="rect">
            <a:avLst/>
          </a:prstGeom>
          <a:noFill/>
        </p:spPr>
        <p:txBody>
          <a:bodyPr wrap="square" lIns="91440" tIns="45720" rIns="91440" bIns="45720" rtlCol="0" anchor="t">
            <a:spAutoFit/>
          </a:bodyPr>
          <a:lstStyle/>
          <a:p>
            <a:r>
              <a:rPr lang="en-US" sz="1500" i="1">
                <a:solidFill>
                  <a:schemeClr val="tx1">
                    <a:lumMod val="75000"/>
                    <a:lumOff val="25000"/>
                  </a:schemeClr>
                </a:solidFill>
                <a:latin typeface="Arial" panose="020B0604020202020204" pitchFamily="34" charset="0"/>
                <a:cs typeface="Arial" panose="020B0604020202020204" pitchFamily="34" charset="0"/>
              </a:rPr>
              <a:t>P2P  payments (Zelle) continue to grow</a:t>
            </a:r>
          </a:p>
        </p:txBody>
      </p:sp>
      <p:pic>
        <p:nvPicPr>
          <p:cNvPr id="27" name="Picture 26">
            <a:extLst>
              <a:ext uri="{FF2B5EF4-FFF2-40B4-BE49-F238E27FC236}">
                <a16:creationId xmlns:a16="http://schemas.microsoft.com/office/drawing/2014/main" id="{1B1F0801-CACF-1142-989F-7C7A87F9BB1B}"/>
              </a:ext>
            </a:extLst>
          </p:cNvPr>
          <p:cNvPicPr>
            <a:picLocks noChangeAspect="1"/>
          </p:cNvPicPr>
          <p:nvPr/>
        </p:nvPicPr>
        <p:blipFill>
          <a:blip r:embed="rId5"/>
          <a:stretch>
            <a:fillRect/>
          </a:stretch>
        </p:blipFill>
        <p:spPr>
          <a:xfrm>
            <a:off x="3494314" y="4112060"/>
            <a:ext cx="5893934" cy="2745940"/>
          </a:xfrm>
          <a:prstGeom prst="rect">
            <a:avLst/>
          </a:prstGeom>
        </p:spPr>
      </p:pic>
      <p:pic>
        <p:nvPicPr>
          <p:cNvPr id="14" name="Picture 13" descr="A picture containing text, clipart, vector graphics, screenshot&#10;&#10;Description automatically generated">
            <a:extLst>
              <a:ext uri="{FF2B5EF4-FFF2-40B4-BE49-F238E27FC236}">
                <a16:creationId xmlns:a16="http://schemas.microsoft.com/office/drawing/2014/main" id="{667D2105-0C4B-6D4F-9F00-0E255C527A4B}"/>
              </a:ext>
            </a:extLst>
          </p:cNvPr>
          <p:cNvPicPr>
            <a:picLocks noChangeAspect="1"/>
          </p:cNvPicPr>
          <p:nvPr/>
        </p:nvPicPr>
        <p:blipFill>
          <a:blip r:embed="rId6"/>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758525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9" name="Content Placeholder 2">
            <a:extLst>
              <a:ext uri="{FF2B5EF4-FFF2-40B4-BE49-F238E27FC236}">
                <a16:creationId xmlns:a16="http://schemas.microsoft.com/office/drawing/2014/main" id="{06847639-2EB1-C146-8A78-B5061AE55AF7}"/>
              </a:ext>
            </a:extLst>
          </p:cNvPr>
          <p:cNvSpPr>
            <a:spLocks noGrp="1"/>
          </p:cNvSpPr>
          <p:nvPr>
            <p:ph idx="1"/>
          </p:nvPr>
        </p:nvSpPr>
        <p:spPr>
          <a:xfrm>
            <a:off x="835152" y="1141732"/>
            <a:ext cx="9624692" cy="5360753"/>
          </a:xfrm>
        </p:spPr>
        <p:txBody>
          <a:bodyPr vert="horz" lIns="91440" tIns="45720" rIns="91440" bIns="45720" rtlCol="0" anchor="t">
            <a:noAutofit/>
          </a:bodyPr>
          <a:lstStyle/>
          <a:p>
            <a:r>
              <a:rPr lang="en-US" sz="1500">
                <a:solidFill>
                  <a:schemeClr val="tx1">
                    <a:lumMod val="75000"/>
                    <a:lumOff val="25000"/>
                  </a:schemeClr>
                </a:solidFill>
                <a:latin typeface="Arial"/>
                <a:cs typeface="Arial"/>
              </a:rPr>
              <a:t>Overall North America consumer group revenue down 15% y/y.</a:t>
            </a:r>
          </a:p>
          <a:p>
            <a:pPr lvl="1"/>
            <a:r>
              <a:rPr lang="en-US" sz="1500">
                <a:solidFill>
                  <a:schemeClr val="tx1">
                    <a:lumMod val="75000"/>
                    <a:lumOff val="25000"/>
                  </a:schemeClr>
                </a:solidFill>
                <a:latin typeface="Arial"/>
                <a:cs typeface="Arial"/>
              </a:rPr>
              <a:t>Cards: Branded cards down 11% y/y, reflecting lower average loans. Purchase sales flat y/y. Retail Services also down 26% y/y, reflecting lower loans and higher partner payments.</a:t>
            </a:r>
          </a:p>
          <a:p>
            <a:pPr lvl="1"/>
            <a:r>
              <a:rPr lang="en-US" sz="1500">
                <a:solidFill>
                  <a:schemeClr val="tx1">
                    <a:lumMod val="75000"/>
                    <a:lumOff val="25000"/>
                  </a:schemeClr>
                </a:solidFill>
                <a:latin typeface="Arial"/>
                <a:cs typeface="Arial"/>
              </a:rPr>
              <a:t>Net interest: Revenues were down 12% as average loans declined by 11% on lower purchase sales activities and higher payment rates. </a:t>
            </a:r>
          </a:p>
          <a:p>
            <a:pPr lvl="1"/>
            <a:r>
              <a:rPr lang="en-US" sz="1500">
                <a:solidFill>
                  <a:schemeClr val="tx1">
                    <a:lumMod val="75000"/>
                    <a:lumOff val="25000"/>
                  </a:schemeClr>
                </a:solidFill>
                <a:latin typeface="Arial"/>
                <a:cs typeface="Arial"/>
              </a:rPr>
              <a:t>Retail banking: Revenue down 8% y/y as lower deposit spreads offset strong deposit growth and momentum in wealth management.</a:t>
            </a:r>
          </a:p>
          <a:p>
            <a:pPr marL="676275" lvl="3"/>
            <a:r>
              <a:rPr lang="en-US" sz="1500">
                <a:solidFill>
                  <a:schemeClr val="tx1">
                    <a:lumMod val="75000"/>
                    <a:lumOff val="25000"/>
                  </a:schemeClr>
                </a:solidFill>
                <a:latin typeface="Arial"/>
                <a:cs typeface="Arial"/>
              </a:rPr>
              <a:t>Average deposits: Revenues were up 22% y/y, with 30% growth in checking.</a:t>
            </a:r>
          </a:p>
          <a:p>
            <a:pPr marL="676275" lvl="3"/>
            <a:r>
              <a:rPr lang="en-US" sz="1500">
                <a:solidFill>
                  <a:schemeClr val="tx1">
                    <a:lumMod val="75000"/>
                    <a:lumOff val="25000"/>
                  </a:schemeClr>
                </a:solidFill>
                <a:latin typeface="Arial"/>
                <a:cs typeface="Arial"/>
              </a:rPr>
              <a:t>Assets under management: 32% revenue growth y/y. </a:t>
            </a:r>
          </a:p>
          <a:p>
            <a:pPr marL="676275" lvl="3"/>
            <a:r>
              <a:rPr lang="en-US" sz="1500">
                <a:solidFill>
                  <a:schemeClr val="tx1">
                    <a:lumMod val="75000"/>
                    <a:lumOff val="25000"/>
                  </a:schemeClr>
                </a:solidFill>
                <a:latin typeface="Arial"/>
                <a:cs typeface="Arial"/>
              </a:rPr>
              <a:t>Digital and mobile activity growth: Active digital in US – 20M, growth of 2%. Active mobile – 13M, growth of 4%.</a:t>
            </a:r>
          </a:p>
          <a:p>
            <a:r>
              <a:rPr lang="en-US" sz="1500">
                <a:solidFill>
                  <a:schemeClr val="tx1">
                    <a:lumMod val="75000"/>
                    <a:lumOff val="25000"/>
                  </a:schemeClr>
                </a:solidFill>
                <a:latin typeface="Arial"/>
                <a:cs typeface="Arial"/>
              </a:rPr>
              <a:t>Pursuing exit of consumer business in 13 Asia and EMEA markets, focusing on wealth management in 4 “wealth centers”: Singapore, HK, UAE, and London.</a:t>
            </a:r>
          </a:p>
          <a:p>
            <a:r>
              <a:rPr lang="en-US" sz="1500">
                <a:solidFill>
                  <a:schemeClr val="tx1">
                    <a:lumMod val="75000"/>
                    <a:lumOff val="25000"/>
                  </a:schemeClr>
                </a:solidFill>
                <a:latin typeface="Arial"/>
                <a:cs typeface="Arial"/>
              </a:rPr>
              <a:t>Consumer banking focus will concentrate in the US and Mexico.</a:t>
            </a:r>
          </a:p>
          <a:p>
            <a:pPr marL="676275" lvl="3"/>
            <a:endParaRPr lang="en-US" sz="1500">
              <a:solidFill>
                <a:schemeClr val="tx1">
                  <a:lumMod val="75000"/>
                  <a:lumOff val="25000"/>
                </a:schemeClr>
              </a:solidFill>
              <a:latin typeface="Arial"/>
              <a:cs typeface="Arial"/>
            </a:endParaRPr>
          </a:p>
          <a:p>
            <a:pPr marL="676275" lvl="3"/>
            <a:endParaRPr lang="en-US" sz="1500">
              <a:solidFill>
                <a:schemeClr val="tx1">
                  <a:lumMod val="75000"/>
                  <a:lumOff val="25000"/>
                </a:schemeClr>
              </a:solidFill>
              <a:latin typeface="Arial"/>
              <a:cs typeface="Arial"/>
            </a:endParaRPr>
          </a:p>
        </p:txBody>
      </p:sp>
      <p:sp>
        <p:nvSpPr>
          <p:cNvPr id="10" name="Title 6">
            <a:extLst>
              <a:ext uri="{FF2B5EF4-FFF2-40B4-BE49-F238E27FC236}">
                <a16:creationId xmlns:a16="http://schemas.microsoft.com/office/drawing/2014/main" id="{EDD3DA14-07E1-4843-9FE7-2064E24D01F4}"/>
              </a:ext>
            </a:extLst>
          </p:cNvPr>
          <p:cNvSpPr>
            <a:spLocks noGrp="1"/>
          </p:cNvSpPr>
          <p:nvPr>
            <p:ph type="title"/>
          </p:nvPr>
        </p:nvSpPr>
        <p:spPr>
          <a:xfrm>
            <a:off x="835152" y="430512"/>
            <a:ext cx="6325736" cy="428625"/>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Citi Update</a:t>
            </a:r>
          </a:p>
        </p:txBody>
      </p:sp>
      <p:pic>
        <p:nvPicPr>
          <p:cNvPr id="11" name="Picture 8" descr="Logo&#10;&#10;Description automatically generated">
            <a:extLst>
              <a:ext uri="{FF2B5EF4-FFF2-40B4-BE49-F238E27FC236}">
                <a16:creationId xmlns:a16="http://schemas.microsoft.com/office/drawing/2014/main" id="{00FE98E8-D59C-5D4B-8897-BA166C98940B}"/>
              </a:ext>
            </a:extLst>
          </p:cNvPr>
          <p:cNvPicPr>
            <a:picLocks noChangeAspect="1"/>
          </p:cNvPicPr>
          <p:nvPr/>
        </p:nvPicPr>
        <p:blipFill>
          <a:blip r:embed="rId4"/>
          <a:stretch>
            <a:fillRect/>
          </a:stretch>
        </p:blipFill>
        <p:spPr>
          <a:xfrm>
            <a:off x="10459844" y="5498554"/>
            <a:ext cx="1252823" cy="879788"/>
          </a:xfrm>
          <a:prstGeom prst="rect">
            <a:avLst/>
          </a:prstGeom>
        </p:spPr>
      </p:pic>
      <p:pic>
        <p:nvPicPr>
          <p:cNvPr id="12" name="Picture 11" descr="A picture containing text, clipart, vector graphics, screenshot&#10;&#10;Description automatically generated">
            <a:extLst>
              <a:ext uri="{FF2B5EF4-FFF2-40B4-BE49-F238E27FC236}">
                <a16:creationId xmlns:a16="http://schemas.microsoft.com/office/drawing/2014/main" id="{9DE52C0E-CEBA-634B-8D48-30D469963DDD}"/>
              </a:ext>
            </a:extLst>
          </p:cNvPr>
          <p:cNvPicPr>
            <a:picLocks noChangeAspect="1"/>
          </p:cNvPicPr>
          <p:nvPr/>
        </p:nvPicPr>
        <p:blipFill>
          <a:blip r:embed="rId5"/>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1961734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9" name="Content Placeholder 2">
            <a:extLst>
              <a:ext uri="{FF2B5EF4-FFF2-40B4-BE49-F238E27FC236}">
                <a16:creationId xmlns:a16="http://schemas.microsoft.com/office/drawing/2014/main" id="{7E381539-7ED3-7949-949F-2F120B1398AC}"/>
              </a:ext>
            </a:extLst>
          </p:cNvPr>
          <p:cNvSpPr>
            <a:spLocks noGrp="1"/>
          </p:cNvSpPr>
          <p:nvPr>
            <p:ph idx="1"/>
          </p:nvPr>
        </p:nvSpPr>
        <p:spPr>
          <a:xfrm>
            <a:off x="711200" y="1344025"/>
            <a:ext cx="9748644" cy="4486126"/>
          </a:xfrm>
        </p:spPr>
        <p:txBody>
          <a:bodyPr vert="horz" lIns="91440" tIns="45720" rIns="91440" bIns="45720" rtlCol="0" anchor="t">
            <a:noAutofit/>
          </a:bodyPr>
          <a:lstStyle/>
          <a:p>
            <a:pPr marL="219075" lvl="2"/>
            <a:r>
              <a:rPr lang="en-US" sz="1500">
                <a:latin typeface="Arial"/>
                <a:cs typeface="Arial"/>
              </a:rPr>
              <a:t>Average loans were down 9% y/y (consumer loans down 11% y/y) and average deposits were up 4% (consumer deposits up 21%). Lower charge-offs by 14 bps (23 bps in consumer loans). </a:t>
            </a:r>
            <a:endParaRPr lang="en-US"/>
          </a:p>
          <a:p>
            <a:pPr marL="219075" lvl="2"/>
            <a:r>
              <a:rPr lang="en-US" sz="1500">
                <a:latin typeface="Arial"/>
                <a:cs typeface="Arial"/>
              </a:rPr>
              <a:t>Credit card revenue was down by 2% y/y due to lower balances.</a:t>
            </a:r>
            <a:endParaRPr lang="en-US" sz="1500">
              <a:latin typeface="Arial" panose="020B0604020202020204" pitchFamily="34" charset="0"/>
              <a:cs typeface="Arial" panose="020B0604020202020204" pitchFamily="34" charset="0"/>
            </a:endParaRPr>
          </a:p>
          <a:p>
            <a:pPr marL="219075" lvl="2"/>
            <a:r>
              <a:rPr lang="en-US" sz="1500">
                <a:latin typeface="Arial"/>
                <a:cs typeface="Arial"/>
              </a:rPr>
              <a:t>POS volume was up 20% y/y for debit cards and 6% y/y for credit cards.</a:t>
            </a:r>
          </a:p>
          <a:p>
            <a:pPr marL="219075" lvl="2"/>
            <a:r>
              <a:rPr lang="en-US" sz="1500">
                <a:latin typeface="Arial"/>
                <a:cs typeface="Arial"/>
              </a:rPr>
              <a:t>Mortgage loan originations and auto loan originations both increased 8% y/y.</a:t>
            </a:r>
          </a:p>
          <a:p>
            <a:pPr marL="219075" lvl="2"/>
            <a:r>
              <a:rPr lang="en-US" sz="1500">
                <a:latin typeface="Arial"/>
                <a:cs typeface="Arial"/>
              </a:rPr>
              <a:t>Focus on core U.S. businesses.</a:t>
            </a:r>
          </a:p>
          <a:p>
            <a:pPr marL="676275" lvl="3"/>
            <a:r>
              <a:rPr lang="en-US" sz="1500">
                <a:latin typeface="Arial"/>
                <a:cs typeface="Arial"/>
              </a:rPr>
              <a:t>Exited the student loan business, international wealth management, and direct equipment finance in Canada.</a:t>
            </a:r>
          </a:p>
          <a:p>
            <a:pPr marL="676275" lvl="3"/>
            <a:r>
              <a:rPr lang="en-US" sz="1500">
                <a:latin typeface="Arial"/>
                <a:cs typeface="Arial"/>
              </a:rPr>
              <a:t>Entered into agreements to sell asset management and corporate trust. </a:t>
            </a:r>
            <a:endParaRPr lang="en-US" sz="1500">
              <a:latin typeface="Arial" panose="020B0604020202020204" pitchFamily="34" charset="0"/>
              <a:cs typeface="Arial" panose="020B0604020202020204" pitchFamily="34" charset="0"/>
            </a:endParaRPr>
          </a:p>
          <a:p>
            <a:pPr marL="219075" lvl="2"/>
            <a:r>
              <a:rPr lang="en-US" sz="1500">
                <a:latin typeface="Arial"/>
                <a:cs typeface="Arial"/>
              </a:rPr>
              <a:t>Digital (online and mobile) active customers increased 6% y/y to 32.9M.</a:t>
            </a:r>
          </a:p>
          <a:p>
            <a:pPr marL="219075" lvl="2"/>
            <a:r>
              <a:rPr lang="en-US" sz="1500">
                <a:latin typeface="Arial"/>
                <a:cs typeface="Arial"/>
              </a:rPr>
              <a:t>82% of small business and consumer deposits are made digitally, up from 76% last year, as Wells Fargo continues to close branches.</a:t>
            </a:r>
          </a:p>
          <a:p>
            <a:pPr marL="219075" lvl="2"/>
            <a:endParaRPr lang="en-US" sz="1500">
              <a:latin typeface="Arial" panose="020B0604020202020204" pitchFamily="34" charset="0"/>
              <a:cs typeface="Arial" panose="020B0604020202020204" pitchFamily="34" charset="0"/>
            </a:endParaRPr>
          </a:p>
          <a:p>
            <a:pPr marL="219075" lvl="2"/>
            <a:endParaRPr lang="en-US" sz="1500">
              <a:latin typeface="Arial" panose="020B0604020202020204" pitchFamily="34" charset="0"/>
              <a:cs typeface="Arial" panose="020B0604020202020204" pitchFamily="34" charset="0"/>
            </a:endParaRPr>
          </a:p>
          <a:p>
            <a:pPr marL="676275" lvl="3"/>
            <a:endParaRPr lang="en-US" sz="1500">
              <a:latin typeface="Arial" panose="020B0604020202020204" pitchFamily="34" charset="0"/>
              <a:cs typeface="Arial" panose="020B0604020202020204" pitchFamily="34" charset="0"/>
            </a:endParaRPr>
          </a:p>
          <a:p>
            <a:pPr marL="219075" lvl="2"/>
            <a:endParaRPr lang="en-US" sz="1500">
              <a:latin typeface="Arial" panose="020B0604020202020204" pitchFamily="34" charset="0"/>
              <a:cs typeface="Arial" panose="020B0604020202020204" pitchFamily="34" charset="0"/>
            </a:endParaRPr>
          </a:p>
          <a:p>
            <a:pPr marL="219075" lvl="2"/>
            <a:endParaRPr lang="en-US" sz="1500">
              <a:latin typeface="Arial" panose="020B0604020202020204" pitchFamily="34" charset="0"/>
              <a:cs typeface="Arial" panose="020B0604020202020204" pitchFamily="34" charset="0"/>
            </a:endParaRPr>
          </a:p>
        </p:txBody>
      </p:sp>
      <p:sp>
        <p:nvSpPr>
          <p:cNvPr id="10" name="Title 6">
            <a:extLst>
              <a:ext uri="{FF2B5EF4-FFF2-40B4-BE49-F238E27FC236}">
                <a16:creationId xmlns:a16="http://schemas.microsoft.com/office/drawing/2014/main" id="{D0422EE5-FE56-AA46-A6E6-04C8F75D96CC}"/>
              </a:ext>
            </a:extLst>
          </p:cNvPr>
          <p:cNvSpPr>
            <a:spLocks noGrp="1"/>
          </p:cNvSpPr>
          <p:nvPr>
            <p:ph type="title"/>
          </p:nvPr>
        </p:nvSpPr>
        <p:spPr>
          <a:xfrm>
            <a:off x="835152" y="438932"/>
            <a:ext cx="6360208" cy="428625"/>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Wells Fargo Update</a:t>
            </a:r>
          </a:p>
        </p:txBody>
      </p:sp>
      <p:pic>
        <p:nvPicPr>
          <p:cNvPr id="11" name="Picture 2" descr="Wells Fargo Logo Vector">
            <a:extLst>
              <a:ext uri="{FF2B5EF4-FFF2-40B4-BE49-F238E27FC236}">
                <a16:creationId xmlns:a16="http://schemas.microsoft.com/office/drawing/2014/main" id="{1E2A0B86-B13E-C44B-88AE-57F2B6EDD9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90386" y="5431972"/>
            <a:ext cx="990414" cy="9871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icture containing text, clipart, vector graphics, screenshot&#10;&#10;Description automatically generated">
            <a:extLst>
              <a:ext uri="{FF2B5EF4-FFF2-40B4-BE49-F238E27FC236}">
                <a16:creationId xmlns:a16="http://schemas.microsoft.com/office/drawing/2014/main" id="{D0B53EDE-29EE-4242-BA6D-1AD0C8572F3F}"/>
              </a:ext>
            </a:extLst>
          </p:cNvPr>
          <p:cNvPicPr>
            <a:picLocks noChangeAspect="1"/>
          </p:cNvPicPr>
          <p:nvPr/>
        </p:nvPicPr>
        <p:blipFill>
          <a:blip r:embed="rId5"/>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572067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9" name="Content Placeholder 2">
            <a:extLst>
              <a:ext uri="{FF2B5EF4-FFF2-40B4-BE49-F238E27FC236}">
                <a16:creationId xmlns:a16="http://schemas.microsoft.com/office/drawing/2014/main" id="{1E98E80D-99A6-AE44-9208-92B00FB23962}"/>
              </a:ext>
            </a:extLst>
          </p:cNvPr>
          <p:cNvSpPr>
            <a:spLocks noGrp="1"/>
          </p:cNvSpPr>
          <p:nvPr>
            <p:ph idx="1"/>
          </p:nvPr>
        </p:nvSpPr>
        <p:spPr>
          <a:xfrm>
            <a:off x="745671" y="1040261"/>
            <a:ext cx="9714173" cy="3264684"/>
          </a:xfrm>
        </p:spPr>
        <p:txBody>
          <a:bodyPr vert="horz" lIns="91440" tIns="45720" rIns="91440" bIns="45720" rtlCol="0" anchor="t">
            <a:noAutofit/>
          </a:bodyPr>
          <a:lstStyle/>
          <a:p>
            <a:pPr marL="219075" lvl="2">
              <a:spcAft>
                <a:spcPts val="400"/>
              </a:spcAft>
            </a:pPr>
            <a:r>
              <a:rPr lang="en-US" sz="1500">
                <a:latin typeface="Arial"/>
                <a:cs typeface="Arial"/>
              </a:rPr>
              <a:t>American Express is focusing on 2021 as a transition year to growth in 2022.</a:t>
            </a:r>
          </a:p>
          <a:p>
            <a:pPr marL="219075" lvl="2">
              <a:spcAft>
                <a:spcPts val="400"/>
              </a:spcAft>
            </a:pPr>
            <a:r>
              <a:rPr lang="en-US" sz="1500">
                <a:latin typeface="Arial"/>
                <a:cs typeface="Arial"/>
              </a:rPr>
              <a:t>Q1 revenues grew for the third straight quarter, but were down 12% y/y, driven by declines in spend.</a:t>
            </a:r>
          </a:p>
          <a:p>
            <a:pPr marL="676275" lvl="3">
              <a:spcAft>
                <a:spcPts val="400"/>
              </a:spcAft>
            </a:pPr>
            <a:r>
              <a:rPr lang="en-US" sz="1500">
                <a:latin typeface="Arial"/>
                <a:cs typeface="Arial"/>
              </a:rPr>
              <a:t>Billed business (spend on proprietary cards) declined by 8% y/y.</a:t>
            </a:r>
          </a:p>
          <a:p>
            <a:pPr marL="676275" lvl="3">
              <a:spcAft>
                <a:spcPts val="400"/>
              </a:spcAft>
            </a:pPr>
            <a:r>
              <a:rPr lang="en-US" sz="1500">
                <a:latin typeface="Arial"/>
                <a:cs typeface="Arial"/>
              </a:rPr>
              <a:t>Goods &amp; Services spend increased by 6% y/y; US Consumer spend in this category online grew 23% y/y, while offline spend declined by 9%; SME spend is 80% G&amp;S and only declined by 3% overall.</a:t>
            </a:r>
          </a:p>
          <a:p>
            <a:pPr marL="676275" lvl="3">
              <a:spcAft>
                <a:spcPts val="400"/>
              </a:spcAft>
            </a:pPr>
            <a:r>
              <a:rPr lang="en-US" sz="1500">
                <a:latin typeface="Arial"/>
                <a:cs typeface="Arial"/>
              </a:rPr>
              <a:t>T&amp;E spend declined by 50% y/y; Global Commercial T&amp;E spend was down by 64% y/y; especially among large corporate clients, down by 79% y/y.</a:t>
            </a:r>
          </a:p>
          <a:p>
            <a:pPr marL="219075" lvl="2">
              <a:spcAft>
                <a:spcPts val="400"/>
              </a:spcAft>
            </a:pPr>
            <a:r>
              <a:rPr lang="en-US" sz="1500">
                <a:latin typeface="Arial"/>
                <a:cs typeface="Arial"/>
              </a:rPr>
              <a:t>Loan balances ended at $72.4B, down by 13% y/y, although new “Pay It, Plan It” feature has &gt; $5B in AR.</a:t>
            </a:r>
          </a:p>
          <a:p>
            <a:pPr marL="219075" lvl="2">
              <a:spcAft>
                <a:spcPts val="400"/>
              </a:spcAft>
            </a:pPr>
            <a:r>
              <a:rPr lang="en-US" sz="1500">
                <a:latin typeface="Arial"/>
                <a:cs typeface="Arial"/>
              </a:rPr>
              <a:t>Q1 delinquencies and write-offs continue to decline to some of the lowest levels in years.</a:t>
            </a:r>
          </a:p>
          <a:p>
            <a:pPr marL="219075" lvl="2">
              <a:spcAft>
                <a:spcPts val="400"/>
              </a:spcAft>
            </a:pPr>
            <a:r>
              <a:rPr lang="en-US" sz="1500">
                <a:latin typeface="Arial"/>
                <a:cs typeface="Arial"/>
              </a:rPr>
              <a:t>Expanded its digital platforms including integrating the Kabbage online banking platform for SME and </a:t>
            </a:r>
            <a:r>
              <a:rPr lang="en-US" sz="1500" err="1">
                <a:latin typeface="Arial"/>
                <a:cs typeface="Arial"/>
              </a:rPr>
              <a:t>Resy</a:t>
            </a:r>
            <a:r>
              <a:rPr lang="en-US" sz="1500">
                <a:latin typeface="Arial"/>
                <a:cs typeface="Arial"/>
              </a:rPr>
              <a:t> with online ordering for restaurants.</a:t>
            </a:r>
            <a:endParaRPr lang="en-US" sz="1500">
              <a:cs typeface="Calibri" panose="020F0502020204030204"/>
            </a:endParaRPr>
          </a:p>
          <a:p>
            <a:pPr marL="219075" lvl="2">
              <a:spcAft>
                <a:spcPts val="400"/>
              </a:spcAft>
            </a:pPr>
            <a:endParaRPr lang="en-US" sz="1500">
              <a:cs typeface="Calibri" panose="020F0502020204030204"/>
            </a:endParaRPr>
          </a:p>
        </p:txBody>
      </p:sp>
      <p:sp>
        <p:nvSpPr>
          <p:cNvPr id="10" name="Title 6">
            <a:extLst>
              <a:ext uri="{FF2B5EF4-FFF2-40B4-BE49-F238E27FC236}">
                <a16:creationId xmlns:a16="http://schemas.microsoft.com/office/drawing/2014/main" id="{8649746A-A34A-524C-806D-95A6CBA92F40}"/>
              </a:ext>
            </a:extLst>
          </p:cNvPr>
          <p:cNvSpPr>
            <a:spLocks noGrp="1"/>
          </p:cNvSpPr>
          <p:nvPr>
            <p:ph type="title"/>
          </p:nvPr>
        </p:nvSpPr>
        <p:spPr>
          <a:xfrm>
            <a:off x="835152" y="446036"/>
            <a:ext cx="6360208" cy="428625"/>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American Express Update</a:t>
            </a:r>
          </a:p>
        </p:txBody>
      </p:sp>
      <p:pic>
        <p:nvPicPr>
          <p:cNvPr id="11" name="Picture 13" descr="Text&#10;&#10;Description automatically generated">
            <a:extLst>
              <a:ext uri="{FF2B5EF4-FFF2-40B4-BE49-F238E27FC236}">
                <a16:creationId xmlns:a16="http://schemas.microsoft.com/office/drawing/2014/main" id="{B3BB4CAA-943D-6547-BAC6-7F2DF4478A07}"/>
              </a:ext>
            </a:extLst>
          </p:cNvPr>
          <p:cNvPicPr>
            <a:picLocks noChangeAspect="1"/>
          </p:cNvPicPr>
          <p:nvPr/>
        </p:nvPicPr>
        <p:blipFill>
          <a:blip r:embed="rId4"/>
          <a:stretch>
            <a:fillRect/>
          </a:stretch>
        </p:blipFill>
        <p:spPr>
          <a:xfrm>
            <a:off x="10718020" y="5532114"/>
            <a:ext cx="893672" cy="902386"/>
          </a:xfrm>
          <a:prstGeom prst="rect">
            <a:avLst/>
          </a:prstGeom>
        </p:spPr>
      </p:pic>
      <p:pic>
        <p:nvPicPr>
          <p:cNvPr id="12" name="Picture 11">
            <a:extLst>
              <a:ext uri="{FF2B5EF4-FFF2-40B4-BE49-F238E27FC236}">
                <a16:creationId xmlns:a16="http://schemas.microsoft.com/office/drawing/2014/main" id="{DD77832F-2E43-6D44-97DD-94E6F1D96097}"/>
              </a:ext>
            </a:extLst>
          </p:cNvPr>
          <p:cNvPicPr>
            <a:picLocks noChangeAspect="1"/>
          </p:cNvPicPr>
          <p:nvPr/>
        </p:nvPicPr>
        <p:blipFill>
          <a:blip r:embed="rId5"/>
          <a:stretch>
            <a:fillRect/>
          </a:stretch>
        </p:blipFill>
        <p:spPr>
          <a:xfrm>
            <a:off x="3940621" y="4437943"/>
            <a:ext cx="5812386" cy="2357395"/>
          </a:xfrm>
          <a:prstGeom prst="rect">
            <a:avLst/>
          </a:prstGeom>
        </p:spPr>
      </p:pic>
      <p:sp>
        <p:nvSpPr>
          <p:cNvPr id="13" name="TextBox 12">
            <a:extLst>
              <a:ext uri="{FF2B5EF4-FFF2-40B4-BE49-F238E27FC236}">
                <a16:creationId xmlns:a16="http://schemas.microsoft.com/office/drawing/2014/main" id="{023AB88E-367F-944A-88C7-87F584D6CE38}"/>
              </a:ext>
            </a:extLst>
          </p:cNvPr>
          <p:cNvSpPr txBox="1"/>
          <p:nvPr/>
        </p:nvSpPr>
        <p:spPr>
          <a:xfrm>
            <a:off x="1796149" y="5029200"/>
            <a:ext cx="1959428"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a:t>Y/Y growth in marketing expense driving continued growth in new cards acquired</a:t>
            </a:r>
          </a:p>
        </p:txBody>
      </p:sp>
      <p:pic>
        <p:nvPicPr>
          <p:cNvPr id="14" name="Picture 13" descr="A picture containing text, clipart, vector graphics, screenshot&#10;&#10;Description automatically generated">
            <a:extLst>
              <a:ext uri="{FF2B5EF4-FFF2-40B4-BE49-F238E27FC236}">
                <a16:creationId xmlns:a16="http://schemas.microsoft.com/office/drawing/2014/main" id="{8BB4F961-D4F6-A74C-BD33-A0D869E6A23A}"/>
              </a:ext>
            </a:extLst>
          </p:cNvPr>
          <p:cNvPicPr>
            <a:picLocks noChangeAspect="1"/>
          </p:cNvPicPr>
          <p:nvPr/>
        </p:nvPicPr>
        <p:blipFill>
          <a:blip r:embed="rId6"/>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4291088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9" name="Content Placeholder 2">
            <a:extLst>
              <a:ext uri="{FF2B5EF4-FFF2-40B4-BE49-F238E27FC236}">
                <a16:creationId xmlns:a16="http://schemas.microsoft.com/office/drawing/2014/main" id="{BF28F676-402E-5B4B-80B1-DDE2BE10D373}"/>
              </a:ext>
            </a:extLst>
          </p:cNvPr>
          <p:cNvSpPr>
            <a:spLocks noGrp="1"/>
          </p:cNvSpPr>
          <p:nvPr>
            <p:ph idx="1"/>
          </p:nvPr>
        </p:nvSpPr>
        <p:spPr>
          <a:xfrm>
            <a:off x="582385" y="1185404"/>
            <a:ext cx="9595758" cy="4149949"/>
          </a:xfrm>
        </p:spPr>
        <p:txBody>
          <a:bodyPr vert="horz" lIns="91440" tIns="45720" rIns="91440" bIns="45720" rtlCol="0" anchor="t">
            <a:noAutofit/>
          </a:bodyPr>
          <a:lstStyle/>
          <a:p>
            <a:r>
              <a:rPr lang="en-US" sz="1500">
                <a:latin typeface="Arial"/>
                <a:cs typeface="Arial"/>
              </a:rPr>
              <a:t>Domestic card ending loan balances were down 19% y/y, driven by government stimulus payments and historically high payment rates.</a:t>
            </a:r>
          </a:p>
          <a:p>
            <a:r>
              <a:rPr lang="en-US" sz="1500">
                <a:latin typeface="Arial"/>
                <a:cs typeface="Arial"/>
              </a:rPr>
              <a:t>Card spending increased 8% y/y; T&amp;E is still lagging pre-pandemic levels but growing again.</a:t>
            </a:r>
          </a:p>
          <a:p>
            <a:r>
              <a:rPr lang="en-US" sz="1500">
                <a:latin typeface="Arial"/>
                <a:cs typeface="Arial"/>
              </a:rPr>
              <a:t>Credit performance was strong with charge-offs declining by 214 bps y/y.</a:t>
            </a:r>
          </a:p>
          <a:p>
            <a:r>
              <a:rPr lang="en-US" sz="1500">
                <a:latin typeface="Arial"/>
                <a:cs typeface="Arial"/>
              </a:rPr>
              <a:t>Marketing expense increased 2% y/y in Q1, but they are “leaning in” in both originations and line increases, leveraging a “modern tech stack” to deliver results.</a:t>
            </a:r>
          </a:p>
          <a:p>
            <a:r>
              <a:rPr lang="en-US" sz="1500">
                <a:latin typeface="Arial"/>
                <a:cs typeface="Arial"/>
              </a:rPr>
              <a:t>Consumer bank ending loans increased 10% y/y, driven by auto business, which was up 16% y/y. </a:t>
            </a:r>
          </a:p>
          <a:p>
            <a:r>
              <a:rPr lang="en-US" sz="1500">
                <a:latin typeface="Arial"/>
                <a:cs typeface="Arial"/>
              </a:rPr>
              <a:t>Q1 ending deposits in the consumer bank were up $36.4 billion or 17% y/y, from continuing elevated savings rates and government stimulus.</a:t>
            </a:r>
          </a:p>
          <a:p>
            <a:r>
              <a:rPr lang="en-US" sz="1500">
                <a:latin typeface="Arial"/>
                <a:cs typeface="Arial"/>
              </a:rPr>
              <a:t>Competitive intensity is starting to increase as higher interchange rates are being passed along to customers in the form of rewards.</a:t>
            </a:r>
          </a:p>
          <a:p>
            <a:endParaRPr lang="en-US" sz="1600"/>
          </a:p>
          <a:p>
            <a:pPr marL="219075" lvl="2"/>
            <a:endParaRPr lang="en-US">
              <a:cs typeface="Calibri" panose="020F0502020204030204"/>
            </a:endParaRPr>
          </a:p>
          <a:p>
            <a:pPr marL="676275" lvl="3"/>
            <a:endParaRPr lang="en-US" sz="1600">
              <a:cs typeface="Calibri" panose="020F0502020204030204"/>
            </a:endParaRPr>
          </a:p>
          <a:p>
            <a:pPr marL="219075" lvl="2"/>
            <a:endParaRPr lang="en-US">
              <a:cs typeface="Calibri" panose="020F0502020204030204"/>
            </a:endParaRPr>
          </a:p>
          <a:p>
            <a:pPr marL="219075" lvl="2"/>
            <a:endParaRPr lang="en-US">
              <a:cs typeface="Calibri" panose="020F0502020204030204"/>
            </a:endParaRPr>
          </a:p>
        </p:txBody>
      </p:sp>
      <p:sp>
        <p:nvSpPr>
          <p:cNvPr id="10" name="Title 6">
            <a:extLst>
              <a:ext uri="{FF2B5EF4-FFF2-40B4-BE49-F238E27FC236}">
                <a16:creationId xmlns:a16="http://schemas.microsoft.com/office/drawing/2014/main" id="{E3366B2F-7A74-1546-A156-400BD9CBC728}"/>
              </a:ext>
            </a:extLst>
          </p:cNvPr>
          <p:cNvSpPr>
            <a:spLocks noGrp="1"/>
          </p:cNvSpPr>
          <p:nvPr>
            <p:ph type="title"/>
          </p:nvPr>
        </p:nvSpPr>
        <p:spPr>
          <a:xfrm>
            <a:off x="835152" y="427184"/>
            <a:ext cx="6360208" cy="428625"/>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Capital One Update</a:t>
            </a:r>
          </a:p>
        </p:txBody>
      </p:sp>
      <p:pic>
        <p:nvPicPr>
          <p:cNvPr id="11" name="Picture 8" descr="Logo, company name&#10;&#10;Description automatically generated">
            <a:extLst>
              <a:ext uri="{FF2B5EF4-FFF2-40B4-BE49-F238E27FC236}">
                <a16:creationId xmlns:a16="http://schemas.microsoft.com/office/drawing/2014/main" id="{FE5E89DA-4B0D-514D-A51C-6FDBD3125E74}"/>
              </a:ext>
            </a:extLst>
          </p:cNvPr>
          <p:cNvPicPr>
            <a:picLocks noChangeAspect="1"/>
          </p:cNvPicPr>
          <p:nvPr/>
        </p:nvPicPr>
        <p:blipFill>
          <a:blip r:embed="rId4"/>
          <a:stretch>
            <a:fillRect/>
          </a:stretch>
        </p:blipFill>
        <p:spPr>
          <a:xfrm>
            <a:off x="9761438" y="5801541"/>
            <a:ext cx="1992407" cy="677830"/>
          </a:xfrm>
          <a:prstGeom prst="rect">
            <a:avLst/>
          </a:prstGeom>
        </p:spPr>
      </p:pic>
      <p:pic>
        <p:nvPicPr>
          <p:cNvPr id="12" name="Picture 11" descr="A picture containing text, clipart, vector graphics, screenshot&#10;&#10;Description automatically generated">
            <a:extLst>
              <a:ext uri="{FF2B5EF4-FFF2-40B4-BE49-F238E27FC236}">
                <a16:creationId xmlns:a16="http://schemas.microsoft.com/office/drawing/2014/main" id="{1002DFF7-3E06-8744-8595-7299226BA874}"/>
              </a:ext>
            </a:extLst>
          </p:cNvPr>
          <p:cNvPicPr>
            <a:picLocks noChangeAspect="1"/>
          </p:cNvPicPr>
          <p:nvPr/>
        </p:nvPicPr>
        <p:blipFill>
          <a:blip r:embed="rId5"/>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3918620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5" name="Content Placeholder 2">
            <a:extLst>
              <a:ext uri="{FF2B5EF4-FFF2-40B4-BE49-F238E27FC236}">
                <a16:creationId xmlns:a16="http://schemas.microsoft.com/office/drawing/2014/main" id="{BCA05E7F-93B8-F648-A8F3-D50730A3B51B}"/>
              </a:ext>
            </a:extLst>
          </p:cNvPr>
          <p:cNvSpPr>
            <a:spLocks noGrp="1"/>
          </p:cNvSpPr>
          <p:nvPr>
            <p:ph idx="1"/>
          </p:nvPr>
        </p:nvSpPr>
        <p:spPr>
          <a:xfrm>
            <a:off x="745672" y="1304836"/>
            <a:ext cx="9714172" cy="4889537"/>
          </a:xfrm>
        </p:spPr>
        <p:txBody>
          <a:bodyPr vert="horz" lIns="91440" tIns="45720" rIns="91440" bIns="45720" rtlCol="0" anchor="t">
            <a:noAutofit/>
          </a:bodyPr>
          <a:lstStyle/>
          <a:p>
            <a:pPr marL="219075" lvl="2"/>
            <a:r>
              <a:rPr lang="en-US" sz="1500">
                <a:latin typeface="Arial"/>
                <a:cs typeface="Arial"/>
              </a:rPr>
              <a:t>Consumer banking revenues grew 32% in Q1 y/y.</a:t>
            </a:r>
            <a:endParaRPr lang="en-US">
              <a:latin typeface="Arial"/>
              <a:cs typeface="Arial"/>
            </a:endParaRPr>
          </a:p>
          <a:p>
            <a:pPr marL="219075" lvl="2"/>
            <a:r>
              <a:rPr lang="en-US" sz="1500">
                <a:latin typeface="Arial"/>
                <a:cs typeface="Arial"/>
              </a:rPr>
              <a:t>Loan balances increased to $4B in credit cards (+50% y/y) and declined to $3B in personal loans (-40% y/y). Deposits increased to &gt; $100B.</a:t>
            </a:r>
          </a:p>
          <a:p>
            <a:pPr marL="219075" lvl="2"/>
            <a:r>
              <a:rPr lang="en-US" sz="1500">
                <a:latin typeface="Arial"/>
                <a:cs typeface="Arial"/>
              </a:rPr>
              <a:t>Goldman Sachs launched </a:t>
            </a:r>
            <a:r>
              <a:rPr lang="en-US" sz="1500" b="1">
                <a:latin typeface="Arial"/>
                <a:cs typeface="Arial"/>
              </a:rPr>
              <a:t>Marcus Invest platform </a:t>
            </a:r>
            <a:r>
              <a:rPr lang="en-US" sz="1500">
                <a:latin typeface="Arial"/>
                <a:cs typeface="Arial"/>
              </a:rPr>
              <a:t>in the U.S. for mass affluent customers. Marcus Invest will offer individuals the ability to invest as little as $1000 in GS’s proprietary asset allocation strategies. The product will also launch in UK.</a:t>
            </a:r>
          </a:p>
          <a:p>
            <a:pPr marL="219075" lvl="2"/>
            <a:r>
              <a:rPr lang="en-US" sz="1500">
                <a:latin typeface="Arial"/>
                <a:cs typeface="Arial"/>
              </a:rPr>
              <a:t>GS continues to work on the launch of a </a:t>
            </a:r>
            <a:r>
              <a:rPr lang="en-US" sz="1500" b="1">
                <a:latin typeface="Arial"/>
                <a:cs typeface="Arial"/>
              </a:rPr>
              <a:t>checking account product </a:t>
            </a:r>
            <a:r>
              <a:rPr lang="en-US" sz="1500">
                <a:latin typeface="Arial"/>
                <a:cs typeface="Arial"/>
              </a:rPr>
              <a:t>this year. </a:t>
            </a:r>
            <a:endParaRPr lang="en-US" sz="1500">
              <a:latin typeface="Arial" panose="020B0604020202020204" pitchFamily="34" charset="0"/>
              <a:cs typeface="Arial" panose="020B0604020202020204" pitchFamily="34" charset="0"/>
            </a:endParaRPr>
          </a:p>
          <a:p>
            <a:pPr marL="219075" lvl="2"/>
            <a:r>
              <a:rPr lang="en-US" sz="1500">
                <a:latin typeface="Arial"/>
                <a:cs typeface="Arial"/>
              </a:rPr>
              <a:t>Formally announced GM co-brand partnership to launch in September 2021.</a:t>
            </a:r>
          </a:p>
          <a:p>
            <a:pPr marL="676275" lvl="3"/>
            <a:endParaRPr lang="en-US" sz="1500">
              <a:latin typeface="Arial" panose="020B0604020202020204" pitchFamily="34" charset="0"/>
              <a:cs typeface="Arial" panose="020B0604020202020204" pitchFamily="34" charset="0"/>
            </a:endParaRPr>
          </a:p>
          <a:p>
            <a:pPr marL="219075" lvl="2"/>
            <a:endParaRPr lang="en-US" sz="1500">
              <a:latin typeface="Arial" panose="020B0604020202020204" pitchFamily="34" charset="0"/>
              <a:cs typeface="Arial" panose="020B0604020202020204" pitchFamily="34" charset="0"/>
            </a:endParaRPr>
          </a:p>
          <a:p>
            <a:pPr marL="219075" lvl="2"/>
            <a:endParaRPr lang="en-US" sz="1500">
              <a:latin typeface="Arial" panose="020B0604020202020204" pitchFamily="34" charset="0"/>
              <a:cs typeface="Arial" panose="020B0604020202020204" pitchFamily="34" charset="0"/>
            </a:endParaRPr>
          </a:p>
        </p:txBody>
      </p:sp>
      <p:sp>
        <p:nvSpPr>
          <p:cNvPr id="16" name="Title 6">
            <a:extLst>
              <a:ext uri="{FF2B5EF4-FFF2-40B4-BE49-F238E27FC236}">
                <a16:creationId xmlns:a16="http://schemas.microsoft.com/office/drawing/2014/main" id="{E0B45BC7-D7CE-6942-A6CC-FE93A53B295F}"/>
              </a:ext>
            </a:extLst>
          </p:cNvPr>
          <p:cNvSpPr>
            <a:spLocks noGrp="1"/>
          </p:cNvSpPr>
          <p:nvPr>
            <p:ph type="title"/>
          </p:nvPr>
        </p:nvSpPr>
        <p:spPr>
          <a:xfrm>
            <a:off x="835152" y="445792"/>
            <a:ext cx="6360208" cy="428625"/>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Marcus/Goldman Sachs Update</a:t>
            </a:r>
          </a:p>
        </p:txBody>
      </p:sp>
      <p:pic>
        <p:nvPicPr>
          <p:cNvPr id="17" name="Picture 8">
            <a:extLst>
              <a:ext uri="{FF2B5EF4-FFF2-40B4-BE49-F238E27FC236}">
                <a16:creationId xmlns:a16="http://schemas.microsoft.com/office/drawing/2014/main" id="{6E5AF741-E66C-6547-A98B-DE85817E8B1D}"/>
              </a:ext>
            </a:extLst>
          </p:cNvPr>
          <p:cNvPicPr>
            <a:picLocks noChangeAspect="1"/>
          </p:cNvPicPr>
          <p:nvPr/>
        </p:nvPicPr>
        <p:blipFill>
          <a:blip r:embed="rId4"/>
          <a:stretch>
            <a:fillRect/>
          </a:stretch>
        </p:blipFill>
        <p:spPr>
          <a:xfrm>
            <a:off x="9741642" y="5553164"/>
            <a:ext cx="1869143" cy="880640"/>
          </a:xfrm>
          <a:prstGeom prst="rect">
            <a:avLst/>
          </a:prstGeom>
        </p:spPr>
      </p:pic>
      <p:pic>
        <p:nvPicPr>
          <p:cNvPr id="10" name="Picture 9" descr="A picture containing text, clipart, vector graphics, screenshot&#10;&#10;Description automatically generated">
            <a:extLst>
              <a:ext uri="{FF2B5EF4-FFF2-40B4-BE49-F238E27FC236}">
                <a16:creationId xmlns:a16="http://schemas.microsoft.com/office/drawing/2014/main" id="{0223A4F1-2063-774B-9655-C74A22F864B6}"/>
              </a:ext>
            </a:extLst>
          </p:cNvPr>
          <p:cNvPicPr>
            <a:picLocks noChangeAspect="1"/>
          </p:cNvPicPr>
          <p:nvPr/>
        </p:nvPicPr>
        <p:blipFill>
          <a:blip r:embed="rId5"/>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784042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9" name="Content Placeholder 2">
            <a:extLst>
              <a:ext uri="{FF2B5EF4-FFF2-40B4-BE49-F238E27FC236}">
                <a16:creationId xmlns:a16="http://schemas.microsoft.com/office/drawing/2014/main" id="{34E9C3BD-1844-E442-95E6-C6EBAEE2F229}"/>
              </a:ext>
            </a:extLst>
          </p:cNvPr>
          <p:cNvSpPr>
            <a:spLocks noGrp="1"/>
          </p:cNvSpPr>
          <p:nvPr>
            <p:ph idx="1"/>
          </p:nvPr>
        </p:nvSpPr>
        <p:spPr>
          <a:xfrm>
            <a:off x="711200" y="969011"/>
            <a:ext cx="9748644" cy="4149946"/>
          </a:xfrm>
        </p:spPr>
        <p:txBody>
          <a:bodyPr vert="horz" lIns="91440" tIns="45720" rIns="91440" bIns="45720" rtlCol="0" anchor="t">
            <a:noAutofit/>
          </a:bodyPr>
          <a:lstStyle/>
          <a:p>
            <a:pPr marL="219075" lvl="2"/>
            <a:r>
              <a:rPr lang="en-US" sz="1500">
                <a:latin typeface="Arial"/>
                <a:cs typeface="Arial"/>
              </a:rPr>
              <a:t>Revenue was down 3%, driven by lower net interest income and a one-time gain in the prior period, offset by higher net discount and interchange revenue. </a:t>
            </a:r>
          </a:p>
          <a:p>
            <a:pPr marL="219075" lvl="2"/>
            <a:r>
              <a:rPr lang="en-US" sz="1500">
                <a:latin typeface="Arial"/>
                <a:cs typeface="Arial"/>
              </a:rPr>
              <a:t>Card receivables down 9% y/y, driven by increased payment rates (including impact of stimulus payments) and lower promo activity.</a:t>
            </a:r>
          </a:p>
          <a:p>
            <a:pPr marL="219075" lvl="2"/>
            <a:r>
              <a:rPr lang="en-US" sz="1500">
                <a:latin typeface="Arial"/>
                <a:cs typeface="Arial"/>
              </a:rPr>
              <a:t>Organic student loans up 5% y/y, driven by market share gain through the mini-peak season. </a:t>
            </a:r>
          </a:p>
          <a:p>
            <a:pPr marL="219075" lvl="2"/>
            <a:r>
              <a:rPr lang="en-US" sz="1500">
                <a:latin typeface="Arial"/>
                <a:cs typeface="Arial"/>
              </a:rPr>
              <a:t>Personal loans decreased 9% y/y, driven by increased payments and actions taken to mitigate credit risk.</a:t>
            </a:r>
          </a:p>
          <a:p>
            <a:pPr marL="219075" lvl="2"/>
            <a:r>
              <a:rPr lang="en-US" sz="1500">
                <a:latin typeface="Arial"/>
                <a:cs typeface="Arial"/>
              </a:rPr>
              <a:t>Credit loss provision decreases driven by lower net charge-offs.</a:t>
            </a:r>
          </a:p>
          <a:p>
            <a:pPr marL="219075" lvl="2"/>
            <a:r>
              <a:rPr lang="en-US" sz="1500">
                <a:latin typeface="Arial"/>
                <a:cs typeface="Arial"/>
              </a:rPr>
              <a:t>Consumer deposits grew 14% y/y.</a:t>
            </a:r>
          </a:p>
          <a:p>
            <a:pPr marL="219075" lvl="2"/>
            <a:r>
              <a:rPr lang="en-US" sz="1500">
                <a:latin typeface="Arial"/>
                <a:cs typeface="Arial"/>
              </a:rPr>
              <a:t>Increased marketing investments planned in customer acquisition and looking at line increases as well.</a:t>
            </a:r>
          </a:p>
          <a:p>
            <a:pPr marL="219075" lvl="2"/>
            <a:r>
              <a:rPr lang="en-US" sz="1500">
                <a:latin typeface="Arial"/>
                <a:ea typeface="+mn-lt"/>
                <a:cs typeface="+mn-lt"/>
              </a:rPr>
              <a:t>Total sales volume increased 15% y/y; travel and entertainment improving significantly as economy improves.</a:t>
            </a:r>
            <a:endParaRPr lang="en-US" sz="1500">
              <a:latin typeface="Arial"/>
              <a:cs typeface="Arial"/>
            </a:endParaRPr>
          </a:p>
          <a:p>
            <a:pPr marL="0" lvl="2" indent="0">
              <a:buNone/>
            </a:pPr>
            <a:endParaRPr lang="en-US" sz="1500">
              <a:latin typeface="Arial"/>
              <a:cs typeface="Arial"/>
            </a:endParaRPr>
          </a:p>
        </p:txBody>
      </p:sp>
      <p:sp>
        <p:nvSpPr>
          <p:cNvPr id="10" name="Title 6">
            <a:extLst>
              <a:ext uri="{FF2B5EF4-FFF2-40B4-BE49-F238E27FC236}">
                <a16:creationId xmlns:a16="http://schemas.microsoft.com/office/drawing/2014/main" id="{4301C627-AE63-F441-A94E-B598E8F5E59F}"/>
              </a:ext>
            </a:extLst>
          </p:cNvPr>
          <p:cNvSpPr>
            <a:spLocks noGrp="1"/>
          </p:cNvSpPr>
          <p:nvPr>
            <p:ph type="title"/>
          </p:nvPr>
        </p:nvSpPr>
        <p:spPr>
          <a:xfrm>
            <a:off x="835152" y="465723"/>
            <a:ext cx="6360208" cy="428625"/>
          </a:xfrm>
        </p:spPr>
        <p:txBody>
          <a:bodyPr/>
          <a:lstStyle/>
          <a:p>
            <a:r>
              <a:rPr lang="en-US">
                <a:solidFill>
                  <a:schemeClr val="tx1">
                    <a:lumMod val="75000"/>
                    <a:lumOff val="25000"/>
                  </a:schemeClr>
                </a:solidFill>
                <a:latin typeface="Arial" panose="020B0604020202020204" pitchFamily="34" charset="0"/>
                <a:cs typeface="Arial" panose="020B0604020202020204" pitchFamily="34" charset="0"/>
              </a:rPr>
              <a:t>Discover Update</a:t>
            </a:r>
          </a:p>
        </p:txBody>
      </p:sp>
      <p:pic>
        <p:nvPicPr>
          <p:cNvPr id="11" name="Picture 10" descr="Logo, company name&#10;&#10;Description automatically generated">
            <a:extLst>
              <a:ext uri="{FF2B5EF4-FFF2-40B4-BE49-F238E27FC236}">
                <a16:creationId xmlns:a16="http://schemas.microsoft.com/office/drawing/2014/main" id="{C02B4CB3-E2A9-EC49-9848-CB1D93E99CBD}"/>
              </a:ext>
            </a:extLst>
          </p:cNvPr>
          <p:cNvPicPr>
            <a:picLocks noChangeAspect="1"/>
          </p:cNvPicPr>
          <p:nvPr/>
        </p:nvPicPr>
        <p:blipFill rotWithShape="1">
          <a:blip r:embed="rId4"/>
          <a:srcRect t="24202" b="18585"/>
          <a:stretch/>
        </p:blipFill>
        <p:spPr>
          <a:xfrm>
            <a:off x="559763" y="5812535"/>
            <a:ext cx="1957626" cy="1111046"/>
          </a:xfrm>
          <a:prstGeom prst="rect">
            <a:avLst/>
          </a:prstGeom>
        </p:spPr>
      </p:pic>
      <p:pic>
        <p:nvPicPr>
          <p:cNvPr id="12" name="Picture 11">
            <a:extLst>
              <a:ext uri="{FF2B5EF4-FFF2-40B4-BE49-F238E27FC236}">
                <a16:creationId xmlns:a16="http://schemas.microsoft.com/office/drawing/2014/main" id="{BB7B0DEF-B64B-D549-9242-2A56F632D7DF}"/>
              </a:ext>
            </a:extLst>
          </p:cNvPr>
          <p:cNvPicPr>
            <a:picLocks noChangeAspect="1"/>
          </p:cNvPicPr>
          <p:nvPr/>
        </p:nvPicPr>
        <p:blipFill>
          <a:blip r:embed="rId5"/>
          <a:stretch>
            <a:fillRect/>
          </a:stretch>
        </p:blipFill>
        <p:spPr>
          <a:xfrm>
            <a:off x="3354213" y="4551920"/>
            <a:ext cx="3751417" cy="2078584"/>
          </a:xfrm>
          <a:prstGeom prst="rect">
            <a:avLst/>
          </a:prstGeom>
        </p:spPr>
      </p:pic>
      <p:pic>
        <p:nvPicPr>
          <p:cNvPr id="13" name="Picture 12" descr="A picture containing text, clipart, vector graphics, screenshot&#10;&#10;Description automatically generated">
            <a:extLst>
              <a:ext uri="{FF2B5EF4-FFF2-40B4-BE49-F238E27FC236}">
                <a16:creationId xmlns:a16="http://schemas.microsoft.com/office/drawing/2014/main" id="{8BFC9974-51DB-1B4C-A781-A0BA1867A8F0}"/>
              </a:ext>
            </a:extLst>
          </p:cNvPr>
          <p:cNvPicPr>
            <a:picLocks noChangeAspect="1"/>
          </p:cNvPicPr>
          <p:nvPr/>
        </p:nvPicPr>
        <p:blipFill>
          <a:blip r:embed="rId6"/>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074608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8E8A-A3D5-804E-8E36-39B3E2DEF2C1}"/>
              </a:ext>
            </a:extLst>
          </p:cNvPr>
          <p:cNvSpPr>
            <a:spLocks noGrp="1"/>
          </p:cNvSpPr>
          <p:nvPr>
            <p:ph type="title"/>
          </p:nvPr>
        </p:nvSpPr>
        <p:spPr>
          <a:xfrm>
            <a:off x="1803914" y="4566265"/>
            <a:ext cx="9622729" cy="998611"/>
          </a:xfrm>
        </p:spPr>
        <p:txBody>
          <a:bodyPr/>
          <a:lstStyle/>
          <a:p>
            <a:r>
              <a:rPr lang="en-US" sz="7000" b="1">
                <a:latin typeface="Lato"/>
                <a:cs typeface="Arial"/>
              </a:rPr>
              <a:t>Performance Marketing Trends in Banking</a:t>
            </a:r>
            <a:endParaRPr lang="en-US" sz="7000"/>
          </a:p>
        </p:txBody>
      </p:sp>
    </p:spTree>
    <p:extLst>
      <p:ext uri="{BB962C8B-B14F-4D97-AF65-F5344CB8AC3E}">
        <p14:creationId xmlns:p14="http://schemas.microsoft.com/office/powerpoint/2010/main" val="3691715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1D7109-4304-5646-909D-48F524284AFF}"/>
              </a:ext>
            </a:extLst>
          </p:cNvPr>
          <p:cNvSpPr>
            <a:spLocks noGrp="1"/>
          </p:cNvSpPr>
          <p:nvPr>
            <p:ph idx="1"/>
          </p:nvPr>
        </p:nvSpPr>
        <p:spPr>
          <a:xfrm>
            <a:off x="841177" y="1343555"/>
            <a:ext cx="9620029" cy="900666"/>
          </a:xfrm>
        </p:spPr>
        <p:txBody>
          <a:bodyPr vert="horz" lIns="91440" tIns="45720" rIns="91440" bIns="45720" rtlCol="0" anchor="t">
            <a:noAutofit/>
          </a:bodyPr>
          <a:lstStyle/>
          <a:p>
            <a:pPr marL="0" indent="0">
              <a:buNone/>
            </a:pPr>
            <a:r>
              <a:rPr lang="en-US" sz="1500">
                <a:latin typeface="Arial"/>
                <a:ea typeface="+mn-lt"/>
                <a:cs typeface="Arial"/>
              </a:rPr>
              <a:t>With the pandemic, there was as sharp drop in consumer spending. Alongside that, there was a corresponding decline in credit card demand. We can see a sharp uptick in consumer credit for the first time in Q1'21, but it has not yet led to a corresponding increase in searches. If the spend and need for credit continue to grow, we can expect a subsequent rise in credit card demand.</a:t>
            </a:r>
            <a:endParaRPr lang="en-US">
              <a:latin typeface="Arial"/>
              <a:ea typeface="+mn-lt"/>
              <a:cs typeface="Arial"/>
            </a:endParaRPr>
          </a:p>
          <a:p>
            <a:pPr marL="0" indent="0">
              <a:buNone/>
            </a:pPr>
            <a:endParaRPr lang="en-US" sz="1500">
              <a:latin typeface="Arial"/>
              <a:cs typeface="Arial"/>
            </a:endParaRPr>
          </a:p>
        </p:txBody>
      </p:sp>
      <p:sp>
        <p:nvSpPr>
          <p:cNvPr id="33" name="Title 6">
            <a:extLst>
              <a:ext uri="{FF2B5EF4-FFF2-40B4-BE49-F238E27FC236}">
                <a16:creationId xmlns:a16="http://schemas.microsoft.com/office/drawing/2014/main" id="{DD985001-165B-904F-9977-CB2DEC1CD1F2}"/>
              </a:ext>
            </a:extLst>
          </p:cNvPr>
          <p:cNvSpPr>
            <a:spLocks noGrp="1"/>
          </p:cNvSpPr>
          <p:nvPr>
            <p:ph type="title"/>
          </p:nvPr>
        </p:nvSpPr>
        <p:spPr>
          <a:xfrm>
            <a:off x="835152" y="441561"/>
            <a:ext cx="9120660" cy="744927"/>
          </a:xfrm>
        </p:spPr>
        <p:txBody>
          <a:bodyPr/>
          <a:lstStyle/>
          <a:p>
            <a:r>
              <a:rPr lang="en-US">
                <a:latin typeface="Arial"/>
                <a:ea typeface="+mj-lt"/>
                <a:cs typeface="+mj-lt"/>
              </a:rPr>
              <a:t>The rise in Consumer Credit has not yet triggered a rise in Credit Cards search demand</a:t>
            </a:r>
            <a:endParaRPr lang="en-US">
              <a:latin typeface="Arial"/>
              <a:cs typeface="Arial"/>
            </a:endParaRPr>
          </a:p>
        </p:txBody>
      </p:sp>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2" name="Content Placeholder 2">
            <a:extLst>
              <a:ext uri="{FF2B5EF4-FFF2-40B4-BE49-F238E27FC236}">
                <a16:creationId xmlns:a16="http://schemas.microsoft.com/office/drawing/2014/main" id="{AFDDACD4-EEF0-4930-B13C-ABE0850F9E50}"/>
              </a:ext>
            </a:extLst>
          </p:cNvPr>
          <p:cNvSpPr txBox="1">
            <a:spLocks/>
          </p:cNvSpPr>
          <p:nvPr/>
        </p:nvSpPr>
        <p:spPr>
          <a:xfrm>
            <a:off x="1725864" y="2444861"/>
            <a:ext cx="3509652" cy="584364"/>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500"/>
              </a:spcBef>
              <a:spcAft>
                <a:spcPts val="800"/>
              </a:spcAft>
              <a:buFont typeface="Arial" panose="020B0604020202020204" pitchFamily="34" charset="0"/>
              <a:buChar char="•"/>
              <a:defRPr sz="2133"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Font typeface="Arial" panose="020B0604020202020204" pitchFamily="34" charset="0"/>
              <a:buChar char="•"/>
              <a:defRPr sz="1867"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800"/>
              </a:spcAft>
              <a:buFont typeface="Arial" panose="020B0604020202020204" pitchFamily="34" charset="0"/>
              <a:buChar char="•"/>
              <a:defRPr sz="1333"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800"/>
              </a:spcAft>
              <a:buFont typeface="Arial" panose="020B0604020202020204" pitchFamily="34" charset="0"/>
              <a:buChar char="•"/>
              <a:defRPr sz="1067"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1500" b="1">
                <a:latin typeface="Arial"/>
                <a:ea typeface="+mn-lt"/>
                <a:cs typeface="Arial"/>
              </a:rPr>
              <a:t>Consumer Credit (in Bn)</a:t>
            </a:r>
            <a:endParaRPr lang="en-US">
              <a:latin typeface="Arial"/>
              <a:cs typeface="Arial"/>
            </a:endParaRPr>
          </a:p>
        </p:txBody>
      </p:sp>
      <p:sp>
        <p:nvSpPr>
          <p:cNvPr id="15" name="Content Placeholder 2">
            <a:extLst>
              <a:ext uri="{FF2B5EF4-FFF2-40B4-BE49-F238E27FC236}">
                <a16:creationId xmlns:a16="http://schemas.microsoft.com/office/drawing/2014/main" id="{ECABFB84-27A7-49BD-A286-2EB51D254CA7}"/>
              </a:ext>
            </a:extLst>
          </p:cNvPr>
          <p:cNvSpPr txBox="1">
            <a:spLocks/>
          </p:cNvSpPr>
          <p:nvPr/>
        </p:nvSpPr>
        <p:spPr>
          <a:xfrm>
            <a:off x="7535275" y="2444860"/>
            <a:ext cx="3509652" cy="584364"/>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500"/>
              </a:spcBef>
              <a:spcAft>
                <a:spcPts val="800"/>
              </a:spcAft>
              <a:buFont typeface="Arial" panose="020B0604020202020204" pitchFamily="34" charset="0"/>
              <a:buChar char="•"/>
              <a:defRPr sz="2133"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Font typeface="Arial" panose="020B0604020202020204" pitchFamily="34" charset="0"/>
              <a:buChar char="•"/>
              <a:defRPr sz="1867"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800"/>
              </a:spcAft>
              <a:buFont typeface="Arial" panose="020B0604020202020204" pitchFamily="34" charset="0"/>
              <a:buChar char="•"/>
              <a:defRPr sz="1333"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800"/>
              </a:spcAft>
              <a:buFont typeface="Arial" panose="020B0604020202020204" pitchFamily="34" charset="0"/>
              <a:buChar char="•"/>
              <a:defRPr sz="1067"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1500" b="1">
                <a:latin typeface="Arial"/>
                <a:ea typeface="+mn-lt"/>
                <a:cs typeface="Arial"/>
              </a:rPr>
              <a:t>Google Trends</a:t>
            </a:r>
            <a:endParaRPr lang="en-US">
              <a:latin typeface="Arial"/>
              <a:cs typeface="Arial"/>
            </a:endParaRPr>
          </a:p>
        </p:txBody>
      </p:sp>
      <p:pic>
        <p:nvPicPr>
          <p:cNvPr id="14" name="Picture 15" descr="Chart, waterfall chart&#10;&#10;Description automatically generated">
            <a:extLst>
              <a:ext uri="{FF2B5EF4-FFF2-40B4-BE49-F238E27FC236}">
                <a16:creationId xmlns:a16="http://schemas.microsoft.com/office/drawing/2014/main" id="{88338B9F-20EF-4DE9-94A2-2B48C750F337}"/>
              </a:ext>
            </a:extLst>
          </p:cNvPr>
          <p:cNvPicPr>
            <a:picLocks noChangeAspect="1"/>
          </p:cNvPicPr>
          <p:nvPr/>
        </p:nvPicPr>
        <p:blipFill>
          <a:blip r:embed="rId4"/>
          <a:stretch>
            <a:fillRect/>
          </a:stretch>
        </p:blipFill>
        <p:spPr>
          <a:xfrm>
            <a:off x="842513" y="2855404"/>
            <a:ext cx="5374256" cy="2858097"/>
          </a:xfrm>
          <a:prstGeom prst="rect">
            <a:avLst/>
          </a:prstGeom>
        </p:spPr>
      </p:pic>
      <p:pic>
        <p:nvPicPr>
          <p:cNvPr id="16" name="Picture 16" descr="Chart&#10;&#10;Description automatically generated">
            <a:extLst>
              <a:ext uri="{FF2B5EF4-FFF2-40B4-BE49-F238E27FC236}">
                <a16:creationId xmlns:a16="http://schemas.microsoft.com/office/drawing/2014/main" id="{1E005827-FACE-4CF8-9CEB-0FBBD50804F1}"/>
              </a:ext>
            </a:extLst>
          </p:cNvPr>
          <p:cNvPicPr>
            <a:picLocks noChangeAspect="1"/>
          </p:cNvPicPr>
          <p:nvPr/>
        </p:nvPicPr>
        <p:blipFill>
          <a:blip r:embed="rId5"/>
          <a:stretch>
            <a:fillRect/>
          </a:stretch>
        </p:blipFill>
        <p:spPr>
          <a:xfrm>
            <a:off x="6435306" y="2733264"/>
            <a:ext cx="5446143" cy="3231774"/>
          </a:xfrm>
          <a:prstGeom prst="rect">
            <a:avLst/>
          </a:prstGeom>
        </p:spPr>
      </p:pic>
      <p:sp>
        <p:nvSpPr>
          <p:cNvPr id="19" name="Content Placeholder 2">
            <a:extLst>
              <a:ext uri="{FF2B5EF4-FFF2-40B4-BE49-F238E27FC236}">
                <a16:creationId xmlns:a16="http://schemas.microsoft.com/office/drawing/2014/main" id="{079504F0-6B24-448A-8212-B48523B994FF}"/>
              </a:ext>
            </a:extLst>
          </p:cNvPr>
          <p:cNvSpPr txBox="1">
            <a:spLocks/>
          </p:cNvSpPr>
          <p:nvPr/>
        </p:nvSpPr>
        <p:spPr>
          <a:xfrm>
            <a:off x="835426" y="6010446"/>
            <a:ext cx="5810029" cy="38308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500"/>
              </a:spcBef>
              <a:spcAft>
                <a:spcPts val="800"/>
              </a:spcAft>
              <a:buFont typeface="Arial" panose="020B0604020202020204" pitchFamily="34" charset="0"/>
              <a:buChar char="•"/>
              <a:defRPr sz="2133"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Font typeface="Arial" panose="020B0604020202020204" pitchFamily="34" charset="0"/>
              <a:buChar char="•"/>
              <a:defRPr sz="1867"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800"/>
              </a:spcAft>
              <a:buFont typeface="Arial" panose="020B0604020202020204" pitchFamily="34" charset="0"/>
              <a:buChar char="•"/>
              <a:defRPr sz="1333"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800"/>
              </a:spcAft>
              <a:buFont typeface="Arial" panose="020B0604020202020204" pitchFamily="34" charset="0"/>
              <a:buChar char="•"/>
              <a:defRPr sz="1067"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1200">
                <a:latin typeface="Arial"/>
                <a:ea typeface="+mn-lt"/>
                <a:cs typeface="Arial"/>
              </a:rPr>
              <a:t>Source : </a:t>
            </a:r>
            <a:r>
              <a:rPr lang="en-US" sz="1200">
                <a:latin typeface="Arial"/>
                <a:ea typeface="+mn-lt"/>
                <a:cs typeface="Arial"/>
                <a:hlinkClick r:id="rId6"/>
              </a:rPr>
              <a:t>Trading Economics,</a:t>
            </a:r>
            <a:r>
              <a:rPr lang="en-US" sz="1200">
                <a:latin typeface="Arial"/>
                <a:cs typeface="Arial"/>
              </a:rPr>
              <a:t>Google Trends</a:t>
            </a:r>
          </a:p>
        </p:txBody>
      </p:sp>
      <p:pic>
        <p:nvPicPr>
          <p:cNvPr id="17" name="Picture 16" descr="A picture containing text, clipart, vector graphics, screenshot&#10;&#10;Description automatically generated">
            <a:extLst>
              <a:ext uri="{FF2B5EF4-FFF2-40B4-BE49-F238E27FC236}">
                <a16:creationId xmlns:a16="http://schemas.microsoft.com/office/drawing/2014/main" id="{0E5736A1-72B6-0F43-9FEF-538250067991}"/>
              </a:ext>
            </a:extLst>
          </p:cNvPr>
          <p:cNvPicPr>
            <a:picLocks noChangeAspect="1"/>
          </p:cNvPicPr>
          <p:nvPr/>
        </p:nvPicPr>
        <p:blipFill>
          <a:blip r:embed="rId7"/>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806361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6">
            <a:extLst>
              <a:ext uri="{FF2B5EF4-FFF2-40B4-BE49-F238E27FC236}">
                <a16:creationId xmlns:a16="http://schemas.microsoft.com/office/drawing/2014/main" id="{DD985001-165B-904F-9977-CB2DEC1CD1F2}"/>
              </a:ext>
            </a:extLst>
          </p:cNvPr>
          <p:cNvSpPr>
            <a:spLocks noGrp="1"/>
          </p:cNvSpPr>
          <p:nvPr>
            <p:ph type="title"/>
          </p:nvPr>
        </p:nvSpPr>
        <p:spPr>
          <a:xfrm>
            <a:off x="835152" y="441561"/>
            <a:ext cx="9695754" cy="744927"/>
          </a:xfrm>
        </p:spPr>
        <p:txBody>
          <a:bodyPr/>
          <a:lstStyle/>
          <a:p>
            <a:r>
              <a:rPr lang="en-US">
                <a:latin typeface="Arial"/>
                <a:ea typeface="+mj-lt"/>
                <a:cs typeface="+mj-lt"/>
              </a:rPr>
              <a:t>Banks lead the Credit Card Google Search Share of Voice (SOV) for </a:t>
            </a:r>
            <a:r>
              <a:rPr lang="en-US">
                <a:solidFill>
                  <a:schemeClr val="accent2"/>
                </a:solidFill>
                <a:latin typeface="Arial"/>
                <a:ea typeface="+mj-lt"/>
                <a:cs typeface="+mj-lt"/>
              </a:rPr>
              <a:t>Branded </a:t>
            </a:r>
            <a:r>
              <a:rPr lang="en-US">
                <a:latin typeface="Arial"/>
                <a:ea typeface="+mj-lt"/>
                <a:cs typeface="+mj-lt"/>
              </a:rPr>
              <a:t>Keywords</a:t>
            </a:r>
            <a:endParaRPr lang="en-US">
              <a:latin typeface="Arial"/>
              <a:cs typeface="Arial"/>
            </a:endParaRPr>
          </a:p>
        </p:txBody>
      </p:sp>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9" name="Content Placeholder 2">
            <a:extLst>
              <a:ext uri="{FF2B5EF4-FFF2-40B4-BE49-F238E27FC236}">
                <a16:creationId xmlns:a16="http://schemas.microsoft.com/office/drawing/2014/main" id="{079504F0-6B24-448A-8212-B48523B994FF}"/>
              </a:ext>
            </a:extLst>
          </p:cNvPr>
          <p:cNvSpPr txBox="1">
            <a:spLocks/>
          </p:cNvSpPr>
          <p:nvPr/>
        </p:nvSpPr>
        <p:spPr>
          <a:xfrm>
            <a:off x="835426" y="6010446"/>
            <a:ext cx="5810029" cy="38308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500"/>
              </a:spcBef>
              <a:spcAft>
                <a:spcPts val="800"/>
              </a:spcAft>
              <a:buFont typeface="Arial" panose="020B0604020202020204" pitchFamily="34" charset="0"/>
              <a:buChar char="•"/>
              <a:defRPr sz="2133"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Font typeface="Arial" panose="020B0604020202020204" pitchFamily="34" charset="0"/>
              <a:buChar char="•"/>
              <a:defRPr sz="1867"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800"/>
              </a:spcAft>
              <a:buFont typeface="Arial" panose="020B0604020202020204" pitchFamily="34" charset="0"/>
              <a:buChar char="•"/>
              <a:defRPr sz="1333"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800"/>
              </a:spcAft>
              <a:buFont typeface="Arial" panose="020B0604020202020204" pitchFamily="34" charset="0"/>
              <a:buChar char="•"/>
              <a:defRPr sz="1067"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1000">
                <a:latin typeface="Arial"/>
                <a:ea typeface="+mn-lt"/>
                <a:cs typeface="Arial"/>
              </a:rPr>
              <a:t>The data in this slide updated for the Mobile devices in Mar’21</a:t>
            </a:r>
            <a:endParaRPr lang="en-US" sz="1000">
              <a:latin typeface="Arial"/>
              <a:cs typeface="Arial"/>
            </a:endParaRPr>
          </a:p>
        </p:txBody>
      </p:sp>
      <p:pic>
        <p:nvPicPr>
          <p:cNvPr id="2" name="Picture 2" descr="Chart, sunburst chart&#10;&#10;Description automatically generated">
            <a:extLst>
              <a:ext uri="{FF2B5EF4-FFF2-40B4-BE49-F238E27FC236}">
                <a16:creationId xmlns:a16="http://schemas.microsoft.com/office/drawing/2014/main" id="{0325AEDD-3745-4D6A-BA3A-EEEABF36B88C}"/>
              </a:ext>
            </a:extLst>
          </p:cNvPr>
          <p:cNvPicPr>
            <a:picLocks noChangeAspect="1"/>
          </p:cNvPicPr>
          <p:nvPr/>
        </p:nvPicPr>
        <p:blipFill>
          <a:blip r:embed="rId4"/>
          <a:stretch>
            <a:fillRect/>
          </a:stretch>
        </p:blipFill>
        <p:spPr>
          <a:xfrm>
            <a:off x="828136" y="1715902"/>
            <a:ext cx="5230482" cy="3915025"/>
          </a:xfrm>
          <a:prstGeom prst="rect">
            <a:avLst/>
          </a:prstGeom>
        </p:spPr>
      </p:pic>
      <p:graphicFrame>
        <p:nvGraphicFramePr>
          <p:cNvPr id="9" name="Table 8">
            <a:extLst>
              <a:ext uri="{FF2B5EF4-FFF2-40B4-BE49-F238E27FC236}">
                <a16:creationId xmlns:a16="http://schemas.microsoft.com/office/drawing/2014/main" id="{1DB9CF95-5A57-4776-85E3-FD152CBCA0C1}"/>
              </a:ext>
            </a:extLst>
          </p:cNvPr>
          <p:cNvGraphicFramePr>
            <a:graphicFrameLocks noGrp="1"/>
          </p:cNvGraphicFramePr>
          <p:nvPr>
            <p:extLst>
              <p:ext uri="{D42A27DB-BD31-4B8C-83A1-F6EECF244321}">
                <p14:modId xmlns:p14="http://schemas.microsoft.com/office/powerpoint/2010/main" val="2612819231"/>
              </p:ext>
            </p:extLst>
          </p:nvPr>
        </p:nvGraphicFramePr>
        <p:xfrm>
          <a:off x="6299679" y="1709452"/>
          <a:ext cx="4195989" cy="4255702"/>
        </p:xfrm>
        <a:graphic>
          <a:graphicData uri="http://schemas.openxmlformats.org/drawingml/2006/table">
            <a:tbl>
              <a:tblPr firstRow="1" bandRow="1">
                <a:tableStyleId>{5C22544A-7EE6-4342-B048-85BDC9FD1C3A}</a:tableStyleId>
              </a:tblPr>
              <a:tblGrid>
                <a:gridCol w="3327854">
                  <a:extLst>
                    <a:ext uri="{9D8B030D-6E8A-4147-A177-3AD203B41FA5}">
                      <a16:colId xmlns:a16="http://schemas.microsoft.com/office/drawing/2014/main" val="46700936"/>
                    </a:ext>
                  </a:extLst>
                </a:gridCol>
                <a:gridCol w="868135">
                  <a:extLst>
                    <a:ext uri="{9D8B030D-6E8A-4147-A177-3AD203B41FA5}">
                      <a16:colId xmlns:a16="http://schemas.microsoft.com/office/drawing/2014/main" val="2631445245"/>
                    </a:ext>
                  </a:extLst>
                </a:gridCol>
              </a:tblGrid>
              <a:tr h="407066">
                <a:tc>
                  <a:txBody>
                    <a:bodyPr/>
                    <a:lstStyle/>
                    <a:p>
                      <a:pPr marL="0" algn="ctr" rtl="0" eaLnBrk="1" fontAlgn="b" latinLnBrk="0" hangingPunct="1">
                        <a:spcBef>
                          <a:spcPts val="0"/>
                        </a:spcBef>
                        <a:spcAft>
                          <a:spcPts val="0"/>
                        </a:spcAft>
                      </a:pPr>
                      <a:r>
                        <a:rPr lang="en-IN" sz="1600" kern="1200">
                          <a:effectLst/>
                        </a:rPr>
                        <a:t>Domain</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SOV</a:t>
                      </a:r>
                      <a:endParaRPr lang="en-IN" sz="1600">
                        <a:effectLst/>
                      </a:endParaRPr>
                    </a:p>
                  </a:txBody>
                  <a:tcPr marL="0" marR="0" marT="0" marB="0" anchor="ctr"/>
                </a:tc>
                <a:extLst>
                  <a:ext uri="{0D108BD9-81ED-4DB2-BD59-A6C34878D82A}">
                    <a16:rowId xmlns:a16="http://schemas.microsoft.com/office/drawing/2014/main" val="718624345"/>
                  </a:ext>
                </a:extLst>
              </a:tr>
              <a:tr h="351558">
                <a:tc gridSpan="2">
                  <a:txBody>
                    <a:bodyPr/>
                    <a:lstStyle/>
                    <a:p>
                      <a:pPr marL="0" lvl="0" algn="ctr" rtl="0">
                        <a:spcBef>
                          <a:spcPts val="0"/>
                        </a:spcBef>
                        <a:spcAft>
                          <a:spcPts val="0"/>
                        </a:spcAft>
                        <a:buNone/>
                      </a:pPr>
                      <a:r>
                        <a:rPr lang="en-IN" sz="1600" b="1" kern="1200">
                          <a:effectLst/>
                        </a:rPr>
                        <a:t>Bank                 </a:t>
                      </a:r>
                      <a:endParaRPr lang="en-IN" sz="1600" b="1">
                        <a:effectLst/>
                      </a:endParaRPr>
                    </a:p>
                  </a:txBody>
                  <a:tcPr marL="0" marR="0" marT="0" marB="0" anchor="ctr"/>
                </a:tc>
                <a:tc hMerge="1">
                  <a:txBody>
                    <a:bodyPr/>
                    <a:lstStyle/>
                    <a:p>
                      <a:endParaRPr lang="en-GB"/>
                    </a:p>
                  </a:txBody>
                  <a:tcPr/>
                </a:tc>
                <a:extLst>
                  <a:ext uri="{0D108BD9-81ED-4DB2-BD59-A6C34878D82A}">
                    <a16:rowId xmlns:a16="http://schemas.microsoft.com/office/drawing/2014/main" val="2041729901"/>
                  </a:ext>
                </a:extLst>
              </a:tr>
              <a:tr h="314552">
                <a:tc>
                  <a:txBody>
                    <a:bodyPr/>
                    <a:lstStyle/>
                    <a:p>
                      <a:pPr marL="0" algn="ctr" rtl="0" eaLnBrk="1" fontAlgn="b" latinLnBrk="0" hangingPunct="1">
                        <a:spcBef>
                          <a:spcPts val="0"/>
                        </a:spcBef>
                        <a:spcAft>
                          <a:spcPts val="0"/>
                        </a:spcAft>
                      </a:pPr>
                      <a:r>
                        <a:rPr lang="en-IN" sz="1600" kern="1200">
                          <a:effectLst/>
                        </a:rPr>
                        <a:t>citiretailservices.citibankonline.com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7.31%</a:t>
                      </a:r>
                      <a:endParaRPr lang="en-IN" sz="1600">
                        <a:effectLst/>
                      </a:endParaRPr>
                    </a:p>
                  </a:txBody>
                  <a:tcPr marL="0" marR="0" marT="0" marB="0" anchor="ctr"/>
                </a:tc>
                <a:extLst>
                  <a:ext uri="{0D108BD9-81ED-4DB2-BD59-A6C34878D82A}">
                    <a16:rowId xmlns:a16="http://schemas.microsoft.com/office/drawing/2014/main" val="1396675060"/>
                  </a:ext>
                </a:extLst>
              </a:tr>
              <a:tr h="314552">
                <a:tc>
                  <a:txBody>
                    <a:bodyPr/>
                    <a:lstStyle/>
                    <a:p>
                      <a:pPr marL="0" algn="ctr" rtl="0" eaLnBrk="1" fontAlgn="b" latinLnBrk="0" hangingPunct="1">
                        <a:spcBef>
                          <a:spcPts val="0"/>
                        </a:spcBef>
                        <a:spcAft>
                          <a:spcPts val="0"/>
                        </a:spcAft>
                      </a:pPr>
                      <a:r>
                        <a:rPr lang="en-IN" sz="1600" kern="1200">
                          <a:effectLst/>
                        </a:rPr>
                        <a:t>citi.com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5.91%</a:t>
                      </a:r>
                      <a:endParaRPr lang="en-IN" sz="1600">
                        <a:effectLst/>
                      </a:endParaRPr>
                    </a:p>
                  </a:txBody>
                  <a:tcPr marL="0" marR="0" marT="0" marB="0" anchor="ctr"/>
                </a:tc>
                <a:extLst>
                  <a:ext uri="{0D108BD9-81ED-4DB2-BD59-A6C34878D82A}">
                    <a16:rowId xmlns:a16="http://schemas.microsoft.com/office/drawing/2014/main" val="1102943186"/>
                  </a:ext>
                </a:extLst>
              </a:tr>
              <a:tr h="314552">
                <a:tc>
                  <a:txBody>
                    <a:bodyPr/>
                    <a:lstStyle/>
                    <a:p>
                      <a:pPr marL="0" algn="ctr" rtl="0" eaLnBrk="1" fontAlgn="b" latinLnBrk="0" hangingPunct="1">
                        <a:spcBef>
                          <a:spcPts val="0"/>
                        </a:spcBef>
                        <a:spcAft>
                          <a:spcPts val="0"/>
                        </a:spcAft>
                      </a:pPr>
                      <a:r>
                        <a:rPr lang="en-IN" sz="1600" kern="1200">
                          <a:effectLst/>
                        </a:rPr>
                        <a:t>chase.com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4.28%</a:t>
                      </a:r>
                      <a:endParaRPr lang="en-IN" sz="1600">
                        <a:effectLst/>
                      </a:endParaRPr>
                    </a:p>
                  </a:txBody>
                  <a:tcPr marL="0" marR="0" marT="0" marB="0" anchor="ctr"/>
                </a:tc>
                <a:extLst>
                  <a:ext uri="{0D108BD9-81ED-4DB2-BD59-A6C34878D82A}">
                    <a16:rowId xmlns:a16="http://schemas.microsoft.com/office/drawing/2014/main" val="2849839781"/>
                  </a:ext>
                </a:extLst>
              </a:tr>
              <a:tr h="314552">
                <a:tc>
                  <a:txBody>
                    <a:bodyPr/>
                    <a:lstStyle/>
                    <a:p>
                      <a:pPr marL="0" algn="ctr" rtl="0" eaLnBrk="1" fontAlgn="b" latinLnBrk="0" hangingPunct="1">
                        <a:spcBef>
                          <a:spcPts val="0"/>
                        </a:spcBef>
                        <a:spcAft>
                          <a:spcPts val="0"/>
                        </a:spcAft>
                      </a:pPr>
                      <a:r>
                        <a:rPr lang="en-IN" sz="1600" kern="1200">
                          <a:effectLst/>
                        </a:rPr>
                        <a:t>discover.com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3.44%</a:t>
                      </a:r>
                      <a:endParaRPr lang="en-IN" sz="1600">
                        <a:effectLst/>
                      </a:endParaRPr>
                    </a:p>
                  </a:txBody>
                  <a:tcPr marL="0" marR="0" marT="0" marB="0" anchor="ctr"/>
                </a:tc>
                <a:extLst>
                  <a:ext uri="{0D108BD9-81ED-4DB2-BD59-A6C34878D82A}">
                    <a16:rowId xmlns:a16="http://schemas.microsoft.com/office/drawing/2014/main" val="3545882544"/>
                  </a:ext>
                </a:extLst>
              </a:tr>
              <a:tr h="314552">
                <a:tc>
                  <a:txBody>
                    <a:bodyPr/>
                    <a:lstStyle/>
                    <a:p>
                      <a:pPr marL="0" algn="ctr" rtl="0" eaLnBrk="1" fontAlgn="b" latinLnBrk="0" hangingPunct="1">
                        <a:spcBef>
                          <a:spcPts val="0"/>
                        </a:spcBef>
                        <a:spcAft>
                          <a:spcPts val="0"/>
                        </a:spcAft>
                      </a:pPr>
                      <a:r>
                        <a:rPr lang="en-IN" sz="1600" kern="1200">
                          <a:effectLst/>
                        </a:rPr>
                        <a:t>capitalone.com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3.41%</a:t>
                      </a:r>
                      <a:endParaRPr lang="en-IN" sz="1600">
                        <a:effectLst/>
                      </a:endParaRPr>
                    </a:p>
                  </a:txBody>
                  <a:tcPr marL="0" marR="0" marT="0" marB="0" anchor="ctr"/>
                </a:tc>
                <a:extLst>
                  <a:ext uri="{0D108BD9-81ED-4DB2-BD59-A6C34878D82A}">
                    <a16:rowId xmlns:a16="http://schemas.microsoft.com/office/drawing/2014/main" val="4203302964"/>
                  </a:ext>
                </a:extLst>
              </a:tr>
              <a:tr h="351558">
                <a:tc gridSpan="2">
                  <a:txBody>
                    <a:bodyPr/>
                    <a:lstStyle/>
                    <a:p>
                      <a:pPr marL="0" algn="ctr" rtl="0" eaLnBrk="1" fontAlgn="b" latinLnBrk="0" hangingPunct="1">
                        <a:spcBef>
                          <a:spcPts val="0"/>
                        </a:spcBef>
                        <a:spcAft>
                          <a:spcPts val="0"/>
                        </a:spcAft>
                      </a:pPr>
                      <a:r>
                        <a:rPr lang="en-IN" sz="1600" b="1" kern="1200">
                          <a:effectLst/>
                        </a:rPr>
                        <a:t>Aggregator                   </a:t>
                      </a:r>
                      <a:endParaRPr lang="en-IN" sz="1600" b="1">
                        <a:effectLst/>
                      </a:endParaRPr>
                    </a:p>
                  </a:txBody>
                  <a:tcPr marL="0" marR="0" marT="0" marB="0" anchor="ctr"/>
                </a:tc>
                <a:tc hMerge="1">
                  <a:txBody>
                    <a:bodyPr/>
                    <a:lstStyle/>
                    <a:p>
                      <a:endParaRPr lang="en-GB"/>
                    </a:p>
                  </a:txBody>
                  <a:tcPr/>
                </a:tc>
                <a:extLst>
                  <a:ext uri="{0D108BD9-81ED-4DB2-BD59-A6C34878D82A}">
                    <a16:rowId xmlns:a16="http://schemas.microsoft.com/office/drawing/2014/main" val="1867160753"/>
                  </a:ext>
                </a:extLst>
              </a:tr>
              <a:tr h="314552">
                <a:tc>
                  <a:txBody>
                    <a:bodyPr/>
                    <a:lstStyle/>
                    <a:p>
                      <a:pPr marL="0" algn="ctr" rtl="0" eaLnBrk="1" fontAlgn="b" latinLnBrk="0" hangingPunct="1">
                        <a:spcBef>
                          <a:spcPts val="0"/>
                        </a:spcBef>
                        <a:spcAft>
                          <a:spcPts val="0"/>
                        </a:spcAft>
                      </a:pPr>
                      <a:r>
                        <a:rPr lang="en-IN" sz="1600" kern="1200">
                          <a:effectLst/>
                        </a:rPr>
                        <a:t>wallethub.com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5.16%</a:t>
                      </a:r>
                      <a:endParaRPr lang="en-IN" sz="1600">
                        <a:effectLst/>
                      </a:endParaRPr>
                    </a:p>
                  </a:txBody>
                  <a:tcPr marL="0" marR="0" marT="0" marB="0" anchor="ctr"/>
                </a:tc>
                <a:extLst>
                  <a:ext uri="{0D108BD9-81ED-4DB2-BD59-A6C34878D82A}">
                    <a16:rowId xmlns:a16="http://schemas.microsoft.com/office/drawing/2014/main" val="391808467"/>
                  </a:ext>
                </a:extLst>
              </a:tr>
              <a:tr h="314552">
                <a:tc>
                  <a:txBody>
                    <a:bodyPr/>
                    <a:lstStyle/>
                    <a:p>
                      <a:pPr marL="0" algn="ctr" rtl="0" eaLnBrk="1" fontAlgn="b" latinLnBrk="0" hangingPunct="1">
                        <a:spcBef>
                          <a:spcPts val="0"/>
                        </a:spcBef>
                        <a:spcAft>
                          <a:spcPts val="0"/>
                        </a:spcAft>
                      </a:pPr>
                      <a:r>
                        <a:rPr lang="en-IN" sz="1600" kern="1200">
                          <a:effectLst/>
                        </a:rPr>
                        <a:t>nerdwallet.com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3.25%</a:t>
                      </a:r>
                      <a:endParaRPr lang="en-IN" sz="1600">
                        <a:effectLst/>
                      </a:endParaRPr>
                    </a:p>
                  </a:txBody>
                  <a:tcPr marL="0" marR="0" marT="0" marB="0" anchor="ctr"/>
                </a:tc>
                <a:extLst>
                  <a:ext uri="{0D108BD9-81ED-4DB2-BD59-A6C34878D82A}">
                    <a16:rowId xmlns:a16="http://schemas.microsoft.com/office/drawing/2014/main" val="1972105014"/>
                  </a:ext>
                </a:extLst>
              </a:tr>
              <a:tr h="314552">
                <a:tc>
                  <a:txBody>
                    <a:bodyPr/>
                    <a:lstStyle/>
                    <a:p>
                      <a:pPr marL="0" algn="ctr" rtl="0" eaLnBrk="1" fontAlgn="b" latinLnBrk="0" hangingPunct="1">
                        <a:spcBef>
                          <a:spcPts val="0"/>
                        </a:spcBef>
                        <a:spcAft>
                          <a:spcPts val="0"/>
                        </a:spcAft>
                      </a:pPr>
                      <a:r>
                        <a:rPr lang="en-IN" sz="1600" kern="1200">
                          <a:effectLst/>
                        </a:rPr>
                        <a:t>creditkarma.com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1.61%</a:t>
                      </a:r>
                      <a:endParaRPr lang="en-IN" sz="1600">
                        <a:effectLst/>
                      </a:endParaRPr>
                    </a:p>
                  </a:txBody>
                  <a:tcPr marL="0" marR="0" marT="0" marB="0" anchor="ctr"/>
                </a:tc>
                <a:extLst>
                  <a:ext uri="{0D108BD9-81ED-4DB2-BD59-A6C34878D82A}">
                    <a16:rowId xmlns:a16="http://schemas.microsoft.com/office/drawing/2014/main" val="1859528428"/>
                  </a:ext>
                </a:extLst>
              </a:tr>
              <a:tr h="314552">
                <a:tc>
                  <a:txBody>
                    <a:bodyPr/>
                    <a:lstStyle/>
                    <a:p>
                      <a:pPr marL="0" algn="ctr" rtl="0" eaLnBrk="1" fontAlgn="b" latinLnBrk="0" hangingPunct="1">
                        <a:spcBef>
                          <a:spcPts val="0"/>
                        </a:spcBef>
                        <a:spcAft>
                          <a:spcPts val="0"/>
                        </a:spcAft>
                      </a:pPr>
                      <a:r>
                        <a:rPr lang="en-IN" sz="1600" kern="1200">
                          <a:effectLst/>
                        </a:rPr>
                        <a:t>valuepenguin.com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1.47%</a:t>
                      </a:r>
                      <a:endParaRPr lang="en-IN" sz="1600">
                        <a:effectLst/>
                      </a:endParaRPr>
                    </a:p>
                  </a:txBody>
                  <a:tcPr marL="0" marR="0" marT="0" marB="0" anchor="ctr"/>
                </a:tc>
                <a:extLst>
                  <a:ext uri="{0D108BD9-81ED-4DB2-BD59-A6C34878D82A}">
                    <a16:rowId xmlns:a16="http://schemas.microsoft.com/office/drawing/2014/main" val="3580751740"/>
                  </a:ext>
                </a:extLst>
              </a:tr>
              <a:tr h="314552">
                <a:tc>
                  <a:txBody>
                    <a:bodyPr/>
                    <a:lstStyle/>
                    <a:p>
                      <a:pPr marL="0" algn="ctr" rtl="0" eaLnBrk="1" fontAlgn="b" latinLnBrk="0" hangingPunct="1">
                        <a:spcBef>
                          <a:spcPts val="0"/>
                        </a:spcBef>
                        <a:spcAft>
                          <a:spcPts val="0"/>
                        </a:spcAft>
                      </a:pPr>
                      <a:r>
                        <a:rPr lang="en-IN" sz="1600" kern="1200">
                          <a:effectLst/>
                        </a:rPr>
                        <a:t>thepointsguy.com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1.02%</a:t>
                      </a:r>
                      <a:endParaRPr lang="en-IN" sz="1600">
                        <a:effectLst/>
                      </a:endParaRPr>
                    </a:p>
                  </a:txBody>
                  <a:tcPr marL="0" marR="0" marT="0" marB="0" anchor="ctr"/>
                </a:tc>
                <a:extLst>
                  <a:ext uri="{0D108BD9-81ED-4DB2-BD59-A6C34878D82A}">
                    <a16:rowId xmlns:a16="http://schemas.microsoft.com/office/drawing/2014/main" val="2134914797"/>
                  </a:ext>
                </a:extLst>
              </a:tr>
            </a:tbl>
          </a:graphicData>
        </a:graphic>
      </p:graphicFrame>
      <p:pic>
        <p:nvPicPr>
          <p:cNvPr id="11" name="Picture 10" descr="A picture containing text, clipart, vector graphics, screenshot&#10;&#10;Description automatically generated">
            <a:extLst>
              <a:ext uri="{FF2B5EF4-FFF2-40B4-BE49-F238E27FC236}">
                <a16:creationId xmlns:a16="http://schemas.microsoft.com/office/drawing/2014/main" id="{0B6917D2-2F5F-4E4E-8AA7-CDF6F6142824}"/>
              </a:ext>
            </a:extLst>
          </p:cNvPr>
          <p:cNvPicPr>
            <a:picLocks noChangeAspect="1"/>
          </p:cNvPicPr>
          <p:nvPr/>
        </p:nvPicPr>
        <p:blipFill>
          <a:blip r:embed="rId5"/>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211587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6">
            <a:extLst>
              <a:ext uri="{FF2B5EF4-FFF2-40B4-BE49-F238E27FC236}">
                <a16:creationId xmlns:a16="http://schemas.microsoft.com/office/drawing/2014/main" id="{DD985001-165B-904F-9977-CB2DEC1CD1F2}"/>
              </a:ext>
            </a:extLst>
          </p:cNvPr>
          <p:cNvSpPr>
            <a:spLocks noGrp="1"/>
          </p:cNvSpPr>
          <p:nvPr>
            <p:ph type="title"/>
          </p:nvPr>
        </p:nvSpPr>
        <p:spPr>
          <a:xfrm>
            <a:off x="835152" y="441561"/>
            <a:ext cx="9695754" cy="744927"/>
          </a:xfrm>
        </p:spPr>
        <p:txBody>
          <a:bodyPr/>
          <a:lstStyle/>
          <a:p>
            <a:r>
              <a:rPr lang="en-US">
                <a:latin typeface="Arial"/>
                <a:ea typeface="+mj-lt"/>
                <a:cs typeface="Arial"/>
              </a:rPr>
              <a:t>Aggregators lead the Credit Card Google Search Share of Voice (SOV) for </a:t>
            </a:r>
            <a:r>
              <a:rPr lang="en-US">
                <a:solidFill>
                  <a:schemeClr val="accent2"/>
                </a:solidFill>
                <a:latin typeface="Arial"/>
                <a:ea typeface="+mj-lt"/>
                <a:cs typeface="Arial"/>
              </a:rPr>
              <a:t>Non-Branded</a:t>
            </a:r>
            <a:r>
              <a:rPr lang="en-US">
                <a:latin typeface="Arial"/>
                <a:ea typeface="+mj-lt"/>
                <a:cs typeface="Arial"/>
              </a:rPr>
              <a:t> Keywords</a:t>
            </a:r>
          </a:p>
        </p:txBody>
      </p:sp>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9" name="Content Placeholder 2">
            <a:extLst>
              <a:ext uri="{FF2B5EF4-FFF2-40B4-BE49-F238E27FC236}">
                <a16:creationId xmlns:a16="http://schemas.microsoft.com/office/drawing/2014/main" id="{079504F0-6B24-448A-8212-B48523B994FF}"/>
              </a:ext>
            </a:extLst>
          </p:cNvPr>
          <p:cNvSpPr txBox="1">
            <a:spLocks/>
          </p:cNvSpPr>
          <p:nvPr/>
        </p:nvSpPr>
        <p:spPr>
          <a:xfrm>
            <a:off x="835426" y="6010446"/>
            <a:ext cx="5810029" cy="38308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500"/>
              </a:spcBef>
              <a:spcAft>
                <a:spcPts val="800"/>
              </a:spcAft>
              <a:buFont typeface="Arial" panose="020B0604020202020204" pitchFamily="34" charset="0"/>
              <a:buChar char="•"/>
              <a:defRPr sz="2133"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Font typeface="Arial" panose="020B0604020202020204" pitchFamily="34" charset="0"/>
              <a:buChar char="•"/>
              <a:defRPr sz="1867"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800"/>
              </a:spcAft>
              <a:buFont typeface="Arial" panose="020B0604020202020204" pitchFamily="34" charset="0"/>
              <a:buChar char="•"/>
              <a:defRPr sz="1333"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800"/>
              </a:spcAft>
              <a:buFont typeface="Arial" panose="020B0604020202020204" pitchFamily="34" charset="0"/>
              <a:buChar char="•"/>
              <a:defRPr sz="1067"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1000">
                <a:latin typeface="Arial"/>
                <a:ea typeface="+mn-lt"/>
                <a:cs typeface="Arial"/>
              </a:rPr>
              <a:t>The data in this slide updated for the Mobile devices in Mar’21</a:t>
            </a:r>
            <a:endParaRPr lang="en-US" sz="1000">
              <a:latin typeface="Arial"/>
              <a:cs typeface="Arial"/>
            </a:endParaRPr>
          </a:p>
        </p:txBody>
      </p:sp>
      <p:pic>
        <p:nvPicPr>
          <p:cNvPr id="3" name="Picture 9" descr="Chart, sunburst chart&#10;&#10;Description automatically generated">
            <a:extLst>
              <a:ext uri="{FF2B5EF4-FFF2-40B4-BE49-F238E27FC236}">
                <a16:creationId xmlns:a16="http://schemas.microsoft.com/office/drawing/2014/main" id="{31CB6C68-ACA9-42C3-90F5-AAD8BE04DD5A}"/>
              </a:ext>
            </a:extLst>
          </p:cNvPr>
          <p:cNvPicPr>
            <a:picLocks noChangeAspect="1"/>
          </p:cNvPicPr>
          <p:nvPr/>
        </p:nvPicPr>
        <p:blipFill>
          <a:blip r:embed="rId4"/>
          <a:stretch>
            <a:fillRect/>
          </a:stretch>
        </p:blipFill>
        <p:spPr>
          <a:xfrm>
            <a:off x="1015042" y="1721000"/>
            <a:ext cx="4942935" cy="3732302"/>
          </a:xfrm>
          <a:prstGeom prst="rect">
            <a:avLst/>
          </a:prstGeom>
        </p:spPr>
      </p:pic>
      <p:graphicFrame>
        <p:nvGraphicFramePr>
          <p:cNvPr id="11" name="Table 10">
            <a:extLst>
              <a:ext uri="{FF2B5EF4-FFF2-40B4-BE49-F238E27FC236}">
                <a16:creationId xmlns:a16="http://schemas.microsoft.com/office/drawing/2014/main" id="{79C99499-6F29-415A-8766-1E4822638A3F}"/>
              </a:ext>
            </a:extLst>
          </p:cNvPr>
          <p:cNvGraphicFramePr>
            <a:graphicFrameLocks noGrp="1"/>
          </p:cNvGraphicFramePr>
          <p:nvPr>
            <p:extLst>
              <p:ext uri="{D42A27DB-BD31-4B8C-83A1-F6EECF244321}">
                <p14:modId xmlns:p14="http://schemas.microsoft.com/office/powerpoint/2010/main" val="1995539417"/>
              </p:ext>
            </p:extLst>
          </p:nvPr>
        </p:nvGraphicFramePr>
        <p:xfrm>
          <a:off x="6512943" y="1552754"/>
          <a:ext cx="3951588" cy="4672628"/>
        </p:xfrm>
        <a:graphic>
          <a:graphicData uri="http://schemas.openxmlformats.org/drawingml/2006/table">
            <a:tbl>
              <a:tblPr firstRow="1" bandRow="1">
                <a:tableStyleId>{5C22544A-7EE6-4342-B048-85BDC9FD1C3A}</a:tableStyleId>
              </a:tblPr>
              <a:tblGrid>
                <a:gridCol w="2891774">
                  <a:extLst>
                    <a:ext uri="{9D8B030D-6E8A-4147-A177-3AD203B41FA5}">
                      <a16:colId xmlns:a16="http://schemas.microsoft.com/office/drawing/2014/main" val="1298552900"/>
                    </a:ext>
                  </a:extLst>
                </a:gridCol>
                <a:gridCol w="1059814">
                  <a:extLst>
                    <a:ext uri="{9D8B030D-6E8A-4147-A177-3AD203B41FA5}">
                      <a16:colId xmlns:a16="http://schemas.microsoft.com/office/drawing/2014/main" val="579931985"/>
                    </a:ext>
                  </a:extLst>
                </a:gridCol>
              </a:tblGrid>
              <a:tr h="404716">
                <a:tc>
                  <a:txBody>
                    <a:bodyPr/>
                    <a:lstStyle/>
                    <a:p>
                      <a:pPr marL="0" algn="ctr" rtl="0" eaLnBrk="1" fontAlgn="b" latinLnBrk="0" hangingPunct="1">
                        <a:spcBef>
                          <a:spcPts val="0"/>
                        </a:spcBef>
                        <a:spcAft>
                          <a:spcPts val="0"/>
                        </a:spcAft>
                      </a:pPr>
                      <a:r>
                        <a:rPr lang="en-IN" sz="1600" kern="1200">
                          <a:effectLst/>
                        </a:rPr>
                        <a:t>Domain</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SOV</a:t>
                      </a:r>
                      <a:endParaRPr lang="en-IN" sz="1600">
                        <a:effectLst/>
                      </a:endParaRPr>
                    </a:p>
                  </a:txBody>
                  <a:tcPr marL="0" marR="0" marT="0" marB="0" anchor="ctr"/>
                </a:tc>
                <a:extLst>
                  <a:ext uri="{0D108BD9-81ED-4DB2-BD59-A6C34878D82A}">
                    <a16:rowId xmlns:a16="http://schemas.microsoft.com/office/drawing/2014/main" val="4043126280"/>
                  </a:ext>
                </a:extLst>
              </a:tr>
              <a:tr h="386321">
                <a:tc gridSpan="2">
                  <a:txBody>
                    <a:bodyPr/>
                    <a:lstStyle/>
                    <a:p>
                      <a:pPr marL="0" algn="ctr" rtl="0" eaLnBrk="1" fontAlgn="b" latinLnBrk="0" hangingPunct="1">
                        <a:spcBef>
                          <a:spcPts val="0"/>
                        </a:spcBef>
                        <a:spcAft>
                          <a:spcPts val="0"/>
                        </a:spcAft>
                      </a:pPr>
                      <a:r>
                        <a:rPr lang="en-IN" sz="1600" b="1" kern="1200">
                          <a:effectLst/>
                        </a:rPr>
                        <a:t>Aggregator</a:t>
                      </a:r>
                      <a:endParaRPr lang="en-IN" sz="1600" b="1">
                        <a:effectLst/>
                      </a:endParaRPr>
                    </a:p>
                  </a:txBody>
                  <a:tcPr marL="0" marR="0" marT="0" marB="0" anchor="ctr"/>
                </a:tc>
                <a:tc hMerge="1">
                  <a:txBody>
                    <a:bodyPr/>
                    <a:lstStyle/>
                    <a:p>
                      <a:endParaRPr lang="en-GB"/>
                    </a:p>
                  </a:txBody>
                  <a:tcPr/>
                </a:tc>
                <a:extLst>
                  <a:ext uri="{0D108BD9-81ED-4DB2-BD59-A6C34878D82A}">
                    <a16:rowId xmlns:a16="http://schemas.microsoft.com/office/drawing/2014/main" val="2939802206"/>
                  </a:ext>
                </a:extLst>
              </a:tr>
              <a:tr h="349527">
                <a:tc>
                  <a:txBody>
                    <a:bodyPr/>
                    <a:lstStyle/>
                    <a:p>
                      <a:pPr marL="0" algn="ctr" rtl="0" eaLnBrk="1" fontAlgn="b" latinLnBrk="0" hangingPunct="1">
                        <a:spcBef>
                          <a:spcPts val="0"/>
                        </a:spcBef>
                        <a:spcAft>
                          <a:spcPts val="0"/>
                        </a:spcAft>
                      </a:pPr>
                      <a:r>
                        <a:rPr lang="en-IN" sz="1600" kern="1200">
                          <a:effectLst/>
                        </a:rPr>
                        <a:t>nerdwallet.com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12.90%</a:t>
                      </a:r>
                      <a:endParaRPr lang="en-IN" sz="1600">
                        <a:effectLst/>
                      </a:endParaRPr>
                    </a:p>
                  </a:txBody>
                  <a:tcPr marL="0" marR="0" marT="0" marB="0" anchor="ctr"/>
                </a:tc>
                <a:extLst>
                  <a:ext uri="{0D108BD9-81ED-4DB2-BD59-A6C34878D82A}">
                    <a16:rowId xmlns:a16="http://schemas.microsoft.com/office/drawing/2014/main" val="2226759516"/>
                  </a:ext>
                </a:extLst>
              </a:tr>
              <a:tr h="349527">
                <a:tc>
                  <a:txBody>
                    <a:bodyPr/>
                    <a:lstStyle/>
                    <a:p>
                      <a:pPr marL="0" algn="ctr" rtl="0" eaLnBrk="1" fontAlgn="b" latinLnBrk="0" hangingPunct="1">
                        <a:spcBef>
                          <a:spcPts val="0"/>
                        </a:spcBef>
                        <a:spcAft>
                          <a:spcPts val="0"/>
                        </a:spcAft>
                      </a:pPr>
                      <a:r>
                        <a:rPr lang="en-IN" sz="1600" kern="1200">
                          <a:effectLst/>
                        </a:rPr>
                        <a:t>wallethub.com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10.17%</a:t>
                      </a:r>
                      <a:endParaRPr lang="en-IN" sz="1600">
                        <a:effectLst/>
                      </a:endParaRPr>
                    </a:p>
                  </a:txBody>
                  <a:tcPr marL="0" marR="0" marT="0" marB="0" anchor="ctr"/>
                </a:tc>
                <a:extLst>
                  <a:ext uri="{0D108BD9-81ED-4DB2-BD59-A6C34878D82A}">
                    <a16:rowId xmlns:a16="http://schemas.microsoft.com/office/drawing/2014/main" val="3160618153"/>
                  </a:ext>
                </a:extLst>
              </a:tr>
              <a:tr h="349527">
                <a:tc>
                  <a:txBody>
                    <a:bodyPr/>
                    <a:lstStyle/>
                    <a:p>
                      <a:pPr marL="0" algn="ctr" rtl="0" eaLnBrk="1" fontAlgn="b" latinLnBrk="0" hangingPunct="1">
                        <a:spcBef>
                          <a:spcPts val="0"/>
                        </a:spcBef>
                        <a:spcAft>
                          <a:spcPts val="0"/>
                        </a:spcAft>
                      </a:pPr>
                      <a:r>
                        <a:rPr lang="en-IN" sz="1600" kern="1200">
                          <a:effectLst/>
                        </a:rPr>
                        <a:t>experian.com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6.24%</a:t>
                      </a:r>
                      <a:endParaRPr lang="en-IN" sz="1600">
                        <a:effectLst/>
                      </a:endParaRPr>
                    </a:p>
                  </a:txBody>
                  <a:tcPr marL="0" marR="0" marT="0" marB="0" anchor="ctr"/>
                </a:tc>
                <a:extLst>
                  <a:ext uri="{0D108BD9-81ED-4DB2-BD59-A6C34878D82A}">
                    <a16:rowId xmlns:a16="http://schemas.microsoft.com/office/drawing/2014/main" val="3560306686"/>
                  </a:ext>
                </a:extLst>
              </a:tr>
              <a:tr h="349527">
                <a:tc>
                  <a:txBody>
                    <a:bodyPr/>
                    <a:lstStyle/>
                    <a:p>
                      <a:pPr marL="0" algn="ctr" rtl="0" eaLnBrk="1" fontAlgn="b" latinLnBrk="0" hangingPunct="1">
                        <a:spcBef>
                          <a:spcPts val="0"/>
                        </a:spcBef>
                        <a:spcAft>
                          <a:spcPts val="0"/>
                        </a:spcAft>
                      </a:pPr>
                      <a:r>
                        <a:rPr lang="en-IN" sz="1600" kern="1200">
                          <a:effectLst/>
                        </a:rPr>
                        <a:t>creditkarma.com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6.09%</a:t>
                      </a:r>
                      <a:endParaRPr lang="en-IN" sz="1600">
                        <a:effectLst/>
                      </a:endParaRPr>
                    </a:p>
                  </a:txBody>
                  <a:tcPr marL="0" marR="0" marT="0" marB="0" anchor="ctr"/>
                </a:tc>
                <a:extLst>
                  <a:ext uri="{0D108BD9-81ED-4DB2-BD59-A6C34878D82A}">
                    <a16:rowId xmlns:a16="http://schemas.microsoft.com/office/drawing/2014/main" val="2755231413"/>
                  </a:ext>
                </a:extLst>
              </a:tr>
              <a:tr h="349527">
                <a:tc>
                  <a:txBody>
                    <a:bodyPr/>
                    <a:lstStyle/>
                    <a:p>
                      <a:pPr marL="0" algn="ctr" rtl="0" eaLnBrk="1" fontAlgn="b" latinLnBrk="0" hangingPunct="1">
                        <a:spcBef>
                          <a:spcPts val="0"/>
                        </a:spcBef>
                        <a:spcAft>
                          <a:spcPts val="0"/>
                        </a:spcAft>
                      </a:pPr>
                      <a:r>
                        <a:rPr lang="en-IN" sz="1600" kern="1200">
                          <a:effectLst/>
                        </a:rPr>
                        <a:t>bankrate.com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2.63%</a:t>
                      </a:r>
                      <a:endParaRPr lang="en-IN" sz="1600">
                        <a:effectLst/>
                      </a:endParaRPr>
                    </a:p>
                  </a:txBody>
                  <a:tcPr marL="0" marR="0" marT="0" marB="0" anchor="ctr"/>
                </a:tc>
                <a:extLst>
                  <a:ext uri="{0D108BD9-81ED-4DB2-BD59-A6C34878D82A}">
                    <a16:rowId xmlns:a16="http://schemas.microsoft.com/office/drawing/2014/main" val="3729215371"/>
                  </a:ext>
                </a:extLst>
              </a:tr>
              <a:tr h="386321">
                <a:tc gridSpan="2">
                  <a:txBody>
                    <a:bodyPr/>
                    <a:lstStyle/>
                    <a:p>
                      <a:pPr marL="0" algn="ctr" rtl="0" eaLnBrk="1" fontAlgn="b" latinLnBrk="0" hangingPunct="1">
                        <a:spcBef>
                          <a:spcPts val="0"/>
                        </a:spcBef>
                        <a:spcAft>
                          <a:spcPts val="0"/>
                        </a:spcAft>
                      </a:pPr>
                      <a:r>
                        <a:rPr lang="en-IN" sz="1600" b="1" kern="1200">
                          <a:effectLst/>
                        </a:rPr>
                        <a:t>Bank</a:t>
                      </a:r>
                      <a:endParaRPr lang="en-IN" sz="1600" b="1">
                        <a:effectLst/>
                      </a:endParaRPr>
                    </a:p>
                  </a:txBody>
                  <a:tcPr marL="0" marR="0" marT="0" marB="0" anchor="ctr"/>
                </a:tc>
                <a:tc hMerge="1">
                  <a:txBody>
                    <a:bodyPr/>
                    <a:lstStyle/>
                    <a:p>
                      <a:endParaRPr lang="en-GB"/>
                    </a:p>
                  </a:txBody>
                  <a:tcPr/>
                </a:tc>
                <a:extLst>
                  <a:ext uri="{0D108BD9-81ED-4DB2-BD59-A6C34878D82A}">
                    <a16:rowId xmlns:a16="http://schemas.microsoft.com/office/drawing/2014/main" val="2049652027"/>
                  </a:ext>
                </a:extLst>
              </a:tr>
              <a:tr h="349527">
                <a:tc>
                  <a:txBody>
                    <a:bodyPr/>
                    <a:lstStyle/>
                    <a:p>
                      <a:pPr marL="0" algn="ctr" rtl="0" eaLnBrk="1" fontAlgn="b" latinLnBrk="0" hangingPunct="1">
                        <a:spcBef>
                          <a:spcPts val="0"/>
                        </a:spcBef>
                        <a:spcAft>
                          <a:spcPts val="0"/>
                        </a:spcAft>
                      </a:pPr>
                      <a:r>
                        <a:rPr lang="en-IN" sz="1600" kern="1200">
                          <a:effectLst/>
                        </a:rPr>
                        <a:t>capitalone.com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1.05%</a:t>
                      </a:r>
                      <a:endParaRPr lang="en-IN" sz="1600">
                        <a:effectLst/>
                      </a:endParaRPr>
                    </a:p>
                  </a:txBody>
                  <a:tcPr marL="0" marR="0" marT="0" marB="0" anchor="ctr"/>
                </a:tc>
                <a:extLst>
                  <a:ext uri="{0D108BD9-81ED-4DB2-BD59-A6C34878D82A}">
                    <a16:rowId xmlns:a16="http://schemas.microsoft.com/office/drawing/2014/main" val="3668266144"/>
                  </a:ext>
                </a:extLst>
              </a:tr>
              <a:tr h="349527">
                <a:tc>
                  <a:txBody>
                    <a:bodyPr/>
                    <a:lstStyle/>
                    <a:p>
                      <a:pPr marL="0" algn="ctr" rtl="0" eaLnBrk="1" fontAlgn="b" latinLnBrk="0" hangingPunct="1">
                        <a:spcBef>
                          <a:spcPts val="0"/>
                        </a:spcBef>
                        <a:spcAft>
                          <a:spcPts val="0"/>
                        </a:spcAft>
                      </a:pPr>
                      <a:r>
                        <a:rPr lang="en-IN" sz="1600" kern="1200">
                          <a:effectLst/>
                        </a:rPr>
                        <a:t>bankofamerica.com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1.03%</a:t>
                      </a:r>
                      <a:endParaRPr lang="en-IN" sz="1600">
                        <a:effectLst/>
                      </a:endParaRPr>
                    </a:p>
                  </a:txBody>
                  <a:tcPr marL="0" marR="0" marT="0" marB="0" anchor="ctr"/>
                </a:tc>
                <a:extLst>
                  <a:ext uri="{0D108BD9-81ED-4DB2-BD59-A6C34878D82A}">
                    <a16:rowId xmlns:a16="http://schemas.microsoft.com/office/drawing/2014/main" val="2088321359"/>
                  </a:ext>
                </a:extLst>
              </a:tr>
              <a:tr h="349527">
                <a:tc>
                  <a:txBody>
                    <a:bodyPr/>
                    <a:lstStyle/>
                    <a:p>
                      <a:pPr marL="0" algn="ctr" rtl="0" eaLnBrk="1" fontAlgn="b" latinLnBrk="0" hangingPunct="1">
                        <a:spcBef>
                          <a:spcPts val="0"/>
                        </a:spcBef>
                        <a:spcAft>
                          <a:spcPts val="0"/>
                        </a:spcAft>
                      </a:pPr>
                      <a:r>
                        <a:rPr lang="en-IN" sz="1600" kern="1200">
                          <a:effectLst/>
                        </a:rPr>
                        <a:t>discover.com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0.77%</a:t>
                      </a:r>
                      <a:endParaRPr lang="en-IN" sz="1600">
                        <a:effectLst/>
                      </a:endParaRPr>
                    </a:p>
                  </a:txBody>
                  <a:tcPr marL="0" marR="0" marT="0" marB="0" anchor="ctr"/>
                </a:tc>
                <a:extLst>
                  <a:ext uri="{0D108BD9-81ED-4DB2-BD59-A6C34878D82A}">
                    <a16:rowId xmlns:a16="http://schemas.microsoft.com/office/drawing/2014/main" val="3551084330"/>
                  </a:ext>
                </a:extLst>
              </a:tr>
              <a:tr h="349527">
                <a:tc>
                  <a:txBody>
                    <a:bodyPr/>
                    <a:lstStyle/>
                    <a:p>
                      <a:pPr marL="0" algn="ctr" rtl="0" eaLnBrk="1" fontAlgn="b" latinLnBrk="0" hangingPunct="1">
                        <a:spcBef>
                          <a:spcPts val="0"/>
                        </a:spcBef>
                        <a:spcAft>
                          <a:spcPts val="0"/>
                        </a:spcAft>
                      </a:pPr>
                      <a:r>
                        <a:rPr lang="en-IN" sz="1600" kern="1200">
                          <a:effectLst/>
                        </a:rPr>
                        <a:t>chase.com</a:t>
                      </a:r>
                      <a:endParaRPr lang="en-IN" sz="1600">
                        <a:effectLst/>
                      </a:endParaRPr>
                    </a:p>
                  </a:txBody>
                  <a:tcPr marL="0" marR="0" marT="0" marB="0" anchor="ctr"/>
                </a:tc>
                <a:tc>
                  <a:txBody>
                    <a:bodyPr/>
                    <a:lstStyle/>
                    <a:p>
                      <a:pPr marL="0" algn="ctr" rtl="0" eaLnBrk="1" fontAlgn="b" latinLnBrk="0" hangingPunct="1">
                        <a:spcBef>
                          <a:spcPts val="0"/>
                        </a:spcBef>
                        <a:spcAft>
                          <a:spcPts val="0"/>
                        </a:spcAft>
                      </a:pPr>
                      <a:r>
                        <a:rPr lang="en-IN" sz="1600" kern="1200">
                          <a:effectLst/>
                        </a:rPr>
                        <a:t>0.63%</a:t>
                      </a:r>
                      <a:endParaRPr lang="en-IN" sz="1600">
                        <a:effectLst/>
                      </a:endParaRPr>
                    </a:p>
                  </a:txBody>
                  <a:tcPr marL="0" marR="0" marT="0" marB="0" anchor="ctr"/>
                </a:tc>
                <a:extLst>
                  <a:ext uri="{0D108BD9-81ED-4DB2-BD59-A6C34878D82A}">
                    <a16:rowId xmlns:a16="http://schemas.microsoft.com/office/drawing/2014/main" val="1751214951"/>
                  </a:ext>
                </a:extLst>
              </a:tr>
              <a:tr h="349527">
                <a:tc>
                  <a:txBody>
                    <a:bodyPr/>
                    <a:lstStyle/>
                    <a:p>
                      <a:pPr marL="0" lvl="0" algn="ctr">
                        <a:spcBef>
                          <a:spcPts val="0"/>
                        </a:spcBef>
                        <a:spcAft>
                          <a:spcPts val="0"/>
                        </a:spcAft>
                        <a:buNone/>
                      </a:pPr>
                      <a:r>
                        <a:rPr lang="en-IN" sz="1600" kern="1200">
                          <a:effectLst/>
                        </a:rPr>
                        <a:t>citi.com</a:t>
                      </a:r>
                    </a:p>
                  </a:txBody>
                  <a:tcPr marL="0" marR="0" marT="0" marB="0"/>
                </a:tc>
                <a:tc>
                  <a:txBody>
                    <a:bodyPr/>
                    <a:lstStyle/>
                    <a:p>
                      <a:pPr marL="0" lvl="0" algn="ctr">
                        <a:spcBef>
                          <a:spcPts val="0"/>
                        </a:spcBef>
                        <a:spcAft>
                          <a:spcPts val="0"/>
                        </a:spcAft>
                        <a:buNone/>
                      </a:pPr>
                      <a:r>
                        <a:rPr lang="en-IN" sz="1600" kern="1200">
                          <a:effectLst/>
                        </a:rPr>
                        <a:t>0.63%</a:t>
                      </a:r>
                    </a:p>
                  </a:txBody>
                  <a:tcPr marL="0" marR="0" marT="0" marB="0"/>
                </a:tc>
                <a:extLst>
                  <a:ext uri="{0D108BD9-81ED-4DB2-BD59-A6C34878D82A}">
                    <a16:rowId xmlns:a16="http://schemas.microsoft.com/office/drawing/2014/main" val="1194770914"/>
                  </a:ext>
                </a:extLst>
              </a:tr>
            </a:tbl>
          </a:graphicData>
        </a:graphic>
      </p:graphicFrame>
      <p:pic>
        <p:nvPicPr>
          <p:cNvPr id="12" name="Picture 11" descr="A picture containing text, clipart, vector graphics, screenshot&#10;&#10;Description automatically generated">
            <a:extLst>
              <a:ext uri="{FF2B5EF4-FFF2-40B4-BE49-F238E27FC236}">
                <a16:creationId xmlns:a16="http://schemas.microsoft.com/office/drawing/2014/main" id="{040521FD-03DE-DF41-B56C-6B54F1AE7347}"/>
              </a:ext>
            </a:extLst>
          </p:cNvPr>
          <p:cNvPicPr>
            <a:picLocks noChangeAspect="1"/>
          </p:cNvPicPr>
          <p:nvPr/>
        </p:nvPicPr>
        <p:blipFill>
          <a:blip r:embed="rId5"/>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592526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1" descr="Chart, sunburst chart&#10;&#10;Description automatically generated">
            <a:extLst>
              <a:ext uri="{FF2B5EF4-FFF2-40B4-BE49-F238E27FC236}">
                <a16:creationId xmlns:a16="http://schemas.microsoft.com/office/drawing/2014/main" id="{0164D167-6E3E-4A1E-B6A6-AF54A1760862}"/>
              </a:ext>
            </a:extLst>
          </p:cNvPr>
          <p:cNvPicPr>
            <a:picLocks noChangeAspect="1"/>
          </p:cNvPicPr>
          <p:nvPr/>
        </p:nvPicPr>
        <p:blipFill>
          <a:blip r:embed="rId2"/>
          <a:stretch>
            <a:fillRect/>
          </a:stretch>
        </p:blipFill>
        <p:spPr>
          <a:xfrm>
            <a:off x="842514" y="1347952"/>
            <a:ext cx="10046896" cy="3155682"/>
          </a:xfrm>
          <a:prstGeom prst="rect">
            <a:avLst/>
          </a:prstGeom>
        </p:spPr>
      </p:pic>
      <p:sp>
        <p:nvSpPr>
          <p:cNvPr id="33" name="Title 6">
            <a:extLst>
              <a:ext uri="{FF2B5EF4-FFF2-40B4-BE49-F238E27FC236}">
                <a16:creationId xmlns:a16="http://schemas.microsoft.com/office/drawing/2014/main" id="{DD985001-165B-904F-9977-CB2DEC1CD1F2}"/>
              </a:ext>
            </a:extLst>
          </p:cNvPr>
          <p:cNvSpPr>
            <a:spLocks noGrp="1"/>
          </p:cNvSpPr>
          <p:nvPr>
            <p:ph type="title"/>
          </p:nvPr>
        </p:nvSpPr>
        <p:spPr>
          <a:xfrm>
            <a:off x="835152" y="441561"/>
            <a:ext cx="9120660" cy="744927"/>
          </a:xfrm>
        </p:spPr>
        <p:txBody>
          <a:bodyPr/>
          <a:lstStyle/>
          <a:p>
            <a:r>
              <a:rPr lang="en-US">
                <a:latin typeface="Arial"/>
                <a:ea typeface="+mj-lt"/>
                <a:cs typeface="Arial"/>
              </a:rPr>
              <a:t>Aggregators led by NerdWallet dominate the different Credit Cards themes on Google Search</a:t>
            </a:r>
          </a:p>
        </p:txBody>
      </p:sp>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9" name="Content Placeholder 2">
            <a:extLst>
              <a:ext uri="{FF2B5EF4-FFF2-40B4-BE49-F238E27FC236}">
                <a16:creationId xmlns:a16="http://schemas.microsoft.com/office/drawing/2014/main" id="{079504F0-6B24-448A-8212-B48523B994FF}"/>
              </a:ext>
            </a:extLst>
          </p:cNvPr>
          <p:cNvSpPr txBox="1">
            <a:spLocks/>
          </p:cNvSpPr>
          <p:nvPr/>
        </p:nvSpPr>
        <p:spPr>
          <a:xfrm>
            <a:off x="835426" y="6125465"/>
            <a:ext cx="5810029" cy="38308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500"/>
              </a:spcBef>
              <a:spcAft>
                <a:spcPts val="800"/>
              </a:spcAft>
              <a:buFont typeface="Arial" panose="020B0604020202020204" pitchFamily="34" charset="0"/>
              <a:buChar char="•"/>
              <a:defRPr sz="2133"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Font typeface="Arial" panose="020B0604020202020204" pitchFamily="34" charset="0"/>
              <a:buChar char="•"/>
              <a:defRPr sz="1867"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800"/>
              </a:spcAft>
              <a:buFont typeface="Arial" panose="020B0604020202020204" pitchFamily="34" charset="0"/>
              <a:buChar char="•"/>
              <a:defRPr sz="1333"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800"/>
              </a:spcAft>
              <a:buFont typeface="Arial" panose="020B0604020202020204" pitchFamily="34" charset="0"/>
              <a:buChar char="•"/>
              <a:defRPr sz="1067"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1000">
                <a:latin typeface="Arial"/>
                <a:ea typeface="+mn-lt"/>
                <a:cs typeface="Arial"/>
              </a:rPr>
              <a:t>The data in this slide updated for the Mobile devices in Mar’21</a:t>
            </a:r>
            <a:endParaRPr lang="en-US" sz="1000">
              <a:latin typeface="Arial"/>
              <a:cs typeface="Arial"/>
            </a:endParaRPr>
          </a:p>
        </p:txBody>
      </p:sp>
      <p:pic>
        <p:nvPicPr>
          <p:cNvPr id="14" name="Picture 14" descr="Table&#10;&#10;Description automatically generated">
            <a:extLst>
              <a:ext uri="{FF2B5EF4-FFF2-40B4-BE49-F238E27FC236}">
                <a16:creationId xmlns:a16="http://schemas.microsoft.com/office/drawing/2014/main" id="{C383DD27-B4B0-4B16-91DD-BE3CE0B7F86E}"/>
              </a:ext>
            </a:extLst>
          </p:cNvPr>
          <p:cNvPicPr>
            <a:picLocks noChangeAspect="1"/>
          </p:cNvPicPr>
          <p:nvPr/>
        </p:nvPicPr>
        <p:blipFill>
          <a:blip r:embed="rId5"/>
          <a:stretch>
            <a:fillRect/>
          </a:stretch>
        </p:blipFill>
        <p:spPr>
          <a:xfrm>
            <a:off x="1115683" y="4561407"/>
            <a:ext cx="9658709" cy="1602693"/>
          </a:xfrm>
          <a:prstGeom prst="rect">
            <a:avLst/>
          </a:prstGeom>
        </p:spPr>
      </p:pic>
      <p:pic>
        <p:nvPicPr>
          <p:cNvPr id="11" name="Picture 10" descr="A picture containing text, clipart, vector graphics, screenshot&#10;&#10;Description automatically generated">
            <a:extLst>
              <a:ext uri="{FF2B5EF4-FFF2-40B4-BE49-F238E27FC236}">
                <a16:creationId xmlns:a16="http://schemas.microsoft.com/office/drawing/2014/main" id="{0CE59083-CDA2-2E41-B6BC-0628C0D8DB31}"/>
              </a:ext>
            </a:extLst>
          </p:cNvPr>
          <p:cNvPicPr>
            <a:picLocks noChangeAspect="1"/>
          </p:cNvPicPr>
          <p:nvPr/>
        </p:nvPicPr>
        <p:blipFill>
          <a:blip r:embed="rId6"/>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14811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hart&#10;&#10;Description automatically generated">
            <a:extLst>
              <a:ext uri="{FF2B5EF4-FFF2-40B4-BE49-F238E27FC236}">
                <a16:creationId xmlns:a16="http://schemas.microsoft.com/office/drawing/2014/main" id="{4183CBD1-635E-445B-9C6F-AC0574A816C2}"/>
              </a:ext>
            </a:extLst>
          </p:cNvPr>
          <p:cNvPicPr>
            <a:picLocks noChangeAspect="1"/>
          </p:cNvPicPr>
          <p:nvPr/>
        </p:nvPicPr>
        <p:blipFill>
          <a:blip r:embed="rId2"/>
          <a:stretch>
            <a:fillRect/>
          </a:stretch>
        </p:blipFill>
        <p:spPr>
          <a:xfrm>
            <a:off x="785004" y="1307054"/>
            <a:ext cx="10276935" cy="3740685"/>
          </a:xfrm>
          <a:prstGeom prst="rect">
            <a:avLst/>
          </a:prstGeom>
        </p:spPr>
      </p:pic>
      <p:sp>
        <p:nvSpPr>
          <p:cNvPr id="33" name="Title 6">
            <a:extLst>
              <a:ext uri="{FF2B5EF4-FFF2-40B4-BE49-F238E27FC236}">
                <a16:creationId xmlns:a16="http://schemas.microsoft.com/office/drawing/2014/main" id="{DD985001-165B-904F-9977-CB2DEC1CD1F2}"/>
              </a:ext>
            </a:extLst>
          </p:cNvPr>
          <p:cNvSpPr>
            <a:spLocks noGrp="1"/>
          </p:cNvSpPr>
          <p:nvPr>
            <p:ph type="title"/>
          </p:nvPr>
        </p:nvSpPr>
        <p:spPr>
          <a:xfrm>
            <a:off x="835152" y="441561"/>
            <a:ext cx="9120660" cy="744927"/>
          </a:xfrm>
        </p:spPr>
        <p:txBody>
          <a:bodyPr/>
          <a:lstStyle/>
          <a:p>
            <a:r>
              <a:rPr lang="en-US">
                <a:latin typeface="Arial"/>
                <a:ea typeface="+mj-lt"/>
                <a:cs typeface="Arial"/>
              </a:rPr>
              <a:t>Banks share the 2</a:t>
            </a:r>
            <a:r>
              <a:rPr lang="en-US" baseline="30000">
                <a:latin typeface="Arial"/>
                <a:ea typeface="+mj-lt"/>
                <a:cs typeface="Arial"/>
              </a:rPr>
              <a:t>nd</a:t>
            </a:r>
            <a:r>
              <a:rPr lang="en-US">
                <a:latin typeface="Arial"/>
                <a:ea typeface="+mj-lt"/>
                <a:cs typeface="Arial"/>
              </a:rPr>
              <a:t> largest part of the pie after Aggregators for Business and Secured Credit Cards</a:t>
            </a:r>
          </a:p>
        </p:txBody>
      </p:sp>
      <p:grpSp>
        <p:nvGrpSpPr>
          <p:cNvPr id="4" name="Group 3">
            <a:extLst>
              <a:ext uri="{FF2B5EF4-FFF2-40B4-BE49-F238E27FC236}">
                <a16:creationId xmlns:a16="http://schemas.microsoft.com/office/drawing/2014/main" id="{47AA6286-93A7-3540-8C20-7C65FBB02F91}"/>
              </a:ext>
            </a:extLst>
          </p:cNvPr>
          <p:cNvGrpSpPr/>
          <p:nvPr/>
        </p:nvGrpSpPr>
        <p:grpSpPr>
          <a:xfrm>
            <a:off x="10459844" y="15178"/>
            <a:ext cx="1732156" cy="1775844"/>
            <a:chOff x="10459844" y="0"/>
            <a:chExt cx="1732156" cy="1775844"/>
          </a:xfrm>
        </p:grpSpPr>
        <p:pic>
          <p:nvPicPr>
            <p:cNvPr id="5" name="Picture 4">
              <a:extLst>
                <a:ext uri="{FF2B5EF4-FFF2-40B4-BE49-F238E27FC236}">
                  <a16:creationId xmlns:a16="http://schemas.microsoft.com/office/drawing/2014/main" id="{1CCF5169-7BEB-8643-BC60-F577D2615C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6" name="Picture 5">
              <a:extLst>
                <a:ext uri="{FF2B5EF4-FFF2-40B4-BE49-F238E27FC236}">
                  <a16:creationId xmlns:a16="http://schemas.microsoft.com/office/drawing/2014/main" id="{5A42ED18-69D5-D748-8741-BA7F832180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7" name="Straight Connector 6">
            <a:extLst>
              <a:ext uri="{FF2B5EF4-FFF2-40B4-BE49-F238E27FC236}">
                <a16:creationId xmlns:a16="http://schemas.microsoft.com/office/drawing/2014/main" id="{4F1010BB-5F14-3247-884F-A8EC84D2821E}"/>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FF13A5A6-F483-9E49-9BE8-FA23F869BFEE}"/>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sp>
        <p:nvSpPr>
          <p:cNvPr id="19" name="Content Placeholder 2">
            <a:extLst>
              <a:ext uri="{FF2B5EF4-FFF2-40B4-BE49-F238E27FC236}">
                <a16:creationId xmlns:a16="http://schemas.microsoft.com/office/drawing/2014/main" id="{079504F0-6B24-448A-8212-B48523B994FF}"/>
              </a:ext>
            </a:extLst>
          </p:cNvPr>
          <p:cNvSpPr txBox="1">
            <a:spLocks/>
          </p:cNvSpPr>
          <p:nvPr/>
        </p:nvSpPr>
        <p:spPr>
          <a:xfrm>
            <a:off x="835426" y="6197352"/>
            <a:ext cx="5810029" cy="38308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500"/>
              </a:spcBef>
              <a:spcAft>
                <a:spcPts val="800"/>
              </a:spcAft>
              <a:buFont typeface="Arial" panose="020B0604020202020204" pitchFamily="34" charset="0"/>
              <a:buChar char="•"/>
              <a:defRPr sz="2133"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Font typeface="Arial" panose="020B0604020202020204" pitchFamily="34" charset="0"/>
              <a:buChar char="•"/>
              <a:defRPr sz="1867"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800"/>
              </a:spcAft>
              <a:buFont typeface="Arial" panose="020B0604020202020204" pitchFamily="34" charset="0"/>
              <a:buChar char="•"/>
              <a:defRPr sz="1333"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800"/>
              </a:spcAft>
              <a:buFont typeface="Arial" panose="020B0604020202020204" pitchFamily="34" charset="0"/>
              <a:buChar char="•"/>
              <a:defRPr sz="1067"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1000">
                <a:latin typeface="Arial"/>
                <a:ea typeface="+mn-lt"/>
                <a:cs typeface="Arial"/>
              </a:rPr>
              <a:t>The data in this slide updated for the Mobile devices in Mar’21</a:t>
            </a:r>
            <a:endParaRPr lang="en-US" sz="1000">
              <a:latin typeface="Arial"/>
              <a:cs typeface="Arial"/>
            </a:endParaRPr>
          </a:p>
        </p:txBody>
      </p:sp>
      <p:pic>
        <p:nvPicPr>
          <p:cNvPr id="3" name="Picture 8">
            <a:extLst>
              <a:ext uri="{FF2B5EF4-FFF2-40B4-BE49-F238E27FC236}">
                <a16:creationId xmlns:a16="http://schemas.microsoft.com/office/drawing/2014/main" id="{81FE4E95-75C0-40FB-B722-B73865245F5B}"/>
              </a:ext>
            </a:extLst>
          </p:cNvPr>
          <p:cNvPicPr>
            <a:picLocks noChangeAspect="1"/>
          </p:cNvPicPr>
          <p:nvPr/>
        </p:nvPicPr>
        <p:blipFill>
          <a:blip r:embed="rId5"/>
          <a:stretch>
            <a:fillRect/>
          </a:stretch>
        </p:blipFill>
        <p:spPr>
          <a:xfrm>
            <a:off x="1906437" y="4689995"/>
            <a:ext cx="8062822" cy="1503672"/>
          </a:xfrm>
          <a:prstGeom prst="rect">
            <a:avLst/>
          </a:prstGeom>
        </p:spPr>
      </p:pic>
      <p:pic>
        <p:nvPicPr>
          <p:cNvPr id="11" name="Picture 10" descr="A picture containing text, clipart, vector graphics, screenshot&#10;&#10;Description automatically generated">
            <a:extLst>
              <a:ext uri="{FF2B5EF4-FFF2-40B4-BE49-F238E27FC236}">
                <a16:creationId xmlns:a16="http://schemas.microsoft.com/office/drawing/2014/main" id="{161B97B5-6461-7B48-BDD8-147D4AF620CF}"/>
              </a:ext>
            </a:extLst>
          </p:cNvPr>
          <p:cNvPicPr>
            <a:picLocks noChangeAspect="1"/>
          </p:cNvPicPr>
          <p:nvPr/>
        </p:nvPicPr>
        <p:blipFill>
          <a:blip r:embed="rId6"/>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888738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5A0847C-B9E1-014B-8AFC-88CCF5DBFE0B}"/>
              </a:ext>
            </a:extLst>
          </p:cNvPr>
          <p:cNvSpPr>
            <a:spLocks noGrp="1"/>
          </p:cNvSpPr>
          <p:nvPr>
            <p:ph type="title"/>
          </p:nvPr>
        </p:nvSpPr>
        <p:spPr>
          <a:xfrm>
            <a:off x="1803914" y="4577931"/>
            <a:ext cx="9622729" cy="998611"/>
          </a:xfrm>
        </p:spPr>
        <p:txBody>
          <a:bodyPr/>
          <a:lstStyle/>
          <a:p>
            <a:r>
              <a:rPr lang="en-US" sz="7200" b="1" err="1">
                <a:latin typeface="Lato"/>
                <a:cs typeface="Arial"/>
              </a:rPr>
              <a:t>iQuanti</a:t>
            </a:r>
            <a:r>
              <a:rPr lang="en-US" sz="7200" b="1">
                <a:latin typeface="Lato"/>
                <a:cs typeface="Arial"/>
              </a:rPr>
              <a:t> Updates</a:t>
            </a:r>
            <a:endParaRPr lang="en-US" sz="7200" b="1">
              <a:latin typeface="Lato" panose="020F0502020204030203" pitchFamily="34" charset="77"/>
              <a:cs typeface="Arial" panose="020B0604020202020204" pitchFamily="34" charset="0"/>
            </a:endParaRPr>
          </a:p>
        </p:txBody>
      </p:sp>
    </p:spTree>
    <p:extLst>
      <p:ext uri="{BB962C8B-B14F-4D97-AF65-F5344CB8AC3E}">
        <p14:creationId xmlns:p14="http://schemas.microsoft.com/office/powerpoint/2010/main" val="4288393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9AD873C-9FD3-4947-A03C-D65607CF6CF1}"/>
              </a:ext>
            </a:extLst>
          </p:cNvPr>
          <p:cNvGrpSpPr/>
          <p:nvPr/>
        </p:nvGrpSpPr>
        <p:grpSpPr>
          <a:xfrm>
            <a:off x="10459844" y="15178"/>
            <a:ext cx="1732156" cy="1775844"/>
            <a:chOff x="10459844" y="0"/>
            <a:chExt cx="1732156" cy="1775844"/>
          </a:xfrm>
        </p:grpSpPr>
        <p:pic>
          <p:nvPicPr>
            <p:cNvPr id="7" name="Picture 6">
              <a:extLst>
                <a:ext uri="{FF2B5EF4-FFF2-40B4-BE49-F238E27FC236}">
                  <a16:creationId xmlns:a16="http://schemas.microsoft.com/office/drawing/2014/main" id="{4B90F1FF-3BD2-1944-A055-D883E6AF54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8" name="Picture 7">
              <a:extLst>
                <a:ext uri="{FF2B5EF4-FFF2-40B4-BE49-F238E27FC236}">
                  <a16:creationId xmlns:a16="http://schemas.microsoft.com/office/drawing/2014/main" id="{64196DE9-5368-F04D-A3A9-D914F475A7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9" name="Straight Connector 8">
            <a:extLst>
              <a:ext uri="{FF2B5EF4-FFF2-40B4-BE49-F238E27FC236}">
                <a16:creationId xmlns:a16="http://schemas.microsoft.com/office/drawing/2014/main" id="{E6A430EF-DFFB-134D-8F1F-8EF793F7C5DA}"/>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F844F00C-F4DB-E347-B7F5-26C61D3DE42D}"/>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pic>
        <p:nvPicPr>
          <p:cNvPr id="48" name="image36.png">
            <a:extLst>
              <a:ext uri="{FF2B5EF4-FFF2-40B4-BE49-F238E27FC236}">
                <a16:creationId xmlns:a16="http://schemas.microsoft.com/office/drawing/2014/main" id="{0105B4E5-5375-C54B-B6CF-F9291F9E1C2A}"/>
              </a:ext>
            </a:extLst>
          </p:cNvPr>
          <p:cNvPicPr>
            <a:picLocks noChangeAspect="1"/>
          </p:cNvPicPr>
          <p:nvPr/>
        </p:nvPicPr>
        <p:blipFill>
          <a:blip r:embed="rId5" cstate="screen">
            <a:alphaModFix amt="10000"/>
            <a:extLst>
              <a:ext uri="{28A0092B-C50C-407E-A947-70E740481C1C}">
                <a14:useLocalDpi xmlns:a14="http://schemas.microsoft.com/office/drawing/2010/main"/>
              </a:ext>
            </a:extLst>
          </a:blip>
          <a:srcRect/>
          <a:stretch>
            <a:fillRect/>
          </a:stretch>
        </p:blipFill>
        <p:spPr>
          <a:xfrm>
            <a:off x="695830" y="434698"/>
            <a:ext cx="11420983" cy="6208992"/>
          </a:xfrm>
          <a:prstGeom prst="rect">
            <a:avLst/>
          </a:prstGeom>
          <a:ln w="12700" cap="flat">
            <a:noFill/>
            <a:miter lim="400000"/>
          </a:ln>
          <a:effectLst/>
        </p:spPr>
      </p:pic>
      <p:pic>
        <p:nvPicPr>
          <p:cNvPr id="50" name="image37.png">
            <a:extLst>
              <a:ext uri="{FF2B5EF4-FFF2-40B4-BE49-F238E27FC236}">
                <a16:creationId xmlns:a16="http://schemas.microsoft.com/office/drawing/2014/main" id="{4BF24226-22A9-A746-9C7A-CAC5D6643CA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59518" y="2673466"/>
            <a:ext cx="216208" cy="226433"/>
          </a:xfrm>
          <a:prstGeom prst="rect">
            <a:avLst/>
          </a:prstGeom>
          <a:ln w="12700" cap="flat">
            <a:noFill/>
            <a:miter lim="400000"/>
          </a:ln>
          <a:effectLst/>
        </p:spPr>
      </p:pic>
      <p:pic>
        <p:nvPicPr>
          <p:cNvPr id="52" name="image37.png">
            <a:extLst>
              <a:ext uri="{FF2B5EF4-FFF2-40B4-BE49-F238E27FC236}">
                <a16:creationId xmlns:a16="http://schemas.microsoft.com/office/drawing/2014/main" id="{A4F0552D-2CEE-C446-A958-B09FE25AE2D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83153" y="2323178"/>
            <a:ext cx="216207" cy="226432"/>
          </a:xfrm>
          <a:prstGeom prst="rect">
            <a:avLst/>
          </a:prstGeom>
          <a:ln w="12700" cap="flat">
            <a:noFill/>
            <a:miter lim="400000"/>
          </a:ln>
          <a:effectLst/>
        </p:spPr>
      </p:pic>
      <p:pic>
        <p:nvPicPr>
          <p:cNvPr id="53" name="image37.png">
            <a:extLst>
              <a:ext uri="{FF2B5EF4-FFF2-40B4-BE49-F238E27FC236}">
                <a16:creationId xmlns:a16="http://schemas.microsoft.com/office/drawing/2014/main" id="{77727C3C-2DB7-4440-B43F-1CEF537BD1F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96849" y="2096748"/>
            <a:ext cx="216207" cy="226433"/>
          </a:xfrm>
          <a:prstGeom prst="rect">
            <a:avLst/>
          </a:prstGeom>
          <a:ln w="12700" cap="flat">
            <a:noFill/>
            <a:miter lim="400000"/>
          </a:ln>
          <a:effectLst/>
        </p:spPr>
      </p:pic>
      <p:sp>
        <p:nvSpPr>
          <p:cNvPr id="55" name="Shape 1092">
            <a:extLst>
              <a:ext uri="{FF2B5EF4-FFF2-40B4-BE49-F238E27FC236}">
                <a16:creationId xmlns:a16="http://schemas.microsoft.com/office/drawing/2014/main" id="{1C3602A4-0D0D-1341-8363-9FBA2D215BCA}"/>
              </a:ext>
            </a:extLst>
          </p:cNvPr>
          <p:cNvSpPr/>
          <p:nvPr/>
        </p:nvSpPr>
        <p:spPr>
          <a:xfrm>
            <a:off x="3963323" y="2319615"/>
            <a:ext cx="534121" cy="2051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1000" b="1">
                <a:latin typeface="Gotham-Book"/>
                <a:ea typeface="Gotham-Book"/>
                <a:cs typeface="Gotham-Book"/>
                <a:sym typeface="Gotham-Book"/>
              </a:defRPr>
            </a:lvl1pPr>
          </a:lstStyle>
          <a:p>
            <a:pPr defTabSz="1219139"/>
            <a:r>
              <a:rPr sz="1333">
                <a:solidFill>
                  <a:schemeClr val="accent2"/>
                </a:solidFill>
                <a:latin typeface="+mj-lt"/>
                <a:ea typeface="Gotham Regular" charset="0"/>
                <a:cs typeface="Gotham Regular" charset="0"/>
              </a:rPr>
              <a:t>Toronto</a:t>
            </a:r>
          </a:p>
        </p:txBody>
      </p:sp>
      <p:sp>
        <p:nvSpPr>
          <p:cNvPr id="56" name="Shape 1093">
            <a:extLst>
              <a:ext uri="{FF2B5EF4-FFF2-40B4-BE49-F238E27FC236}">
                <a16:creationId xmlns:a16="http://schemas.microsoft.com/office/drawing/2014/main" id="{74B1F20B-8134-8D4A-9838-60911F55B433}"/>
              </a:ext>
            </a:extLst>
          </p:cNvPr>
          <p:cNvSpPr/>
          <p:nvPr/>
        </p:nvSpPr>
        <p:spPr>
          <a:xfrm>
            <a:off x="3934701" y="2658124"/>
            <a:ext cx="644279" cy="2051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1000" b="1">
                <a:latin typeface="Gotham-Book"/>
                <a:ea typeface="Gotham-Book"/>
                <a:cs typeface="Gotham-Book"/>
                <a:sym typeface="Gotham-Book"/>
              </a:defRPr>
            </a:lvl1pPr>
          </a:lstStyle>
          <a:p>
            <a:pPr defTabSz="1219139"/>
            <a:r>
              <a:rPr sz="1333">
                <a:solidFill>
                  <a:schemeClr val="accent2"/>
                </a:solidFill>
                <a:latin typeface="+mj-lt"/>
                <a:ea typeface="Gotham Regular" charset="0"/>
                <a:cs typeface="Gotham Regular" charset="0"/>
              </a:rPr>
              <a:t>New York</a:t>
            </a:r>
          </a:p>
        </p:txBody>
      </p:sp>
      <p:sp>
        <p:nvSpPr>
          <p:cNvPr id="61" name="Shape 1098">
            <a:extLst>
              <a:ext uri="{FF2B5EF4-FFF2-40B4-BE49-F238E27FC236}">
                <a16:creationId xmlns:a16="http://schemas.microsoft.com/office/drawing/2014/main" id="{5EEFC386-6817-A34E-B6B6-7C512ED0A2E6}"/>
              </a:ext>
            </a:extLst>
          </p:cNvPr>
          <p:cNvSpPr/>
          <p:nvPr/>
        </p:nvSpPr>
        <p:spPr>
          <a:xfrm>
            <a:off x="6279966" y="2109602"/>
            <a:ext cx="516167" cy="2051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1000" b="1">
                <a:latin typeface="Gotham-Book"/>
                <a:ea typeface="Gotham-Book"/>
                <a:cs typeface="Gotham-Book"/>
                <a:sym typeface="Gotham-Book"/>
              </a:defRPr>
            </a:lvl1pPr>
          </a:lstStyle>
          <a:p>
            <a:pPr defTabSz="1219139"/>
            <a:r>
              <a:rPr sz="1333">
                <a:solidFill>
                  <a:schemeClr val="accent2"/>
                </a:solidFill>
                <a:latin typeface="+mj-lt"/>
                <a:ea typeface="Gotham Regular" charset="0"/>
                <a:cs typeface="Gotham Regular" charset="0"/>
              </a:rPr>
              <a:t>London</a:t>
            </a:r>
          </a:p>
        </p:txBody>
      </p:sp>
      <p:sp>
        <p:nvSpPr>
          <p:cNvPr id="63" name="Shape 1101">
            <a:extLst>
              <a:ext uri="{FF2B5EF4-FFF2-40B4-BE49-F238E27FC236}">
                <a16:creationId xmlns:a16="http://schemas.microsoft.com/office/drawing/2014/main" id="{F7A1C261-3B76-E14B-8BAA-0AB93ECB112A}"/>
              </a:ext>
            </a:extLst>
          </p:cNvPr>
          <p:cNvSpPr/>
          <p:nvPr/>
        </p:nvSpPr>
        <p:spPr>
          <a:xfrm>
            <a:off x="9523392" y="4153313"/>
            <a:ext cx="680251" cy="2051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1000" b="1">
                <a:latin typeface="Gotham-Book"/>
                <a:ea typeface="Gotham-Book"/>
                <a:cs typeface="Gotham-Book"/>
                <a:sym typeface="Gotham-Book"/>
              </a:defRPr>
            </a:lvl1pPr>
          </a:lstStyle>
          <a:p>
            <a:pPr defTabSz="1219139"/>
            <a:r>
              <a:rPr sz="1333">
                <a:solidFill>
                  <a:schemeClr val="accent2"/>
                </a:solidFill>
                <a:latin typeface="+mj-lt"/>
                <a:ea typeface="Gotham Regular" charset="0"/>
                <a:cs typeface="Gotham Regular" charset="0"/>
              </a:rPr>
              <a:t>Singapore</a:t>
            </a:r>
          </a:p>
        </p:txBody>
      </p:sp>
      <p:pic>
        <p:nvPicPr>
          <p:cNvPr id="65" name="image37.png">
            <a:extLst>
              <a:ext uri="{FF2B5EF4-FFF2-40B4-BE49-F238E27FC236}">
                <a16:creationId xmlns:a16="http://schemas.microsoft.com/office/drawing/2014/main" id="{DE7255E9-23C9-524B-A435-42F3D4C7ECF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09881" y="3682168"/>
            <a:ext cx="216208" cy="226433"/>
          </a:xfrm>
          <a:prstGeom prst="rect">
            <a:avLst/>
          </a:prstGeom>
          <a:ln w="12700" cap="flat">
            <a:noFill/>
            <a:miter lim="400000"/>
          </a:ln>
          <a:effectLst/>
        </p:spPr>
      </p:pic>
      <p:sp>
        <p:nvSpPr>
          <p:cNvPr id="66" name="Shape 1101">
            <a:extLst>
              <a:ext uri="{FF2B5EF4-FFF2-40B4-BE49-F238E27FC236}">
                <a16:creationId xmlns:a16="http://schemas.microsoft.com/office/drawing/2014/main" id="{EB3AFF11-E028-4D42-9E4F-0B2EED16A697}"/>
              </a:ext>
            </a:extLst>
          </p:cNvPr>
          <p:cNvSpPr/>
          <p:nvPr/>
        </p:nvSpPr>
        <p:spPr>
          <a:xfrm>
            <a:off x="8291452" y="3890233"/>
            <a:ext cx="686663" cy="2051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1000" b="1">
                <a:latin typeface="Gotham-Book"/>
                <a:ea typeface="Gotham-Book"/>
                <a:cs typeface="Gotham-Book"/>
                <a:sym typeface="Gotham-Book"/>
              </a:defRPr>
            </a:lvl1pPr>
          </a:lstStyle>
          <a:p>
            <a:pPr defTabSz="1219139"/>
            <a:r>
              <a:rPr lang="en-US" sz="1333">
                <a:solidFill>
                  <a:schemeClr val="accent2"/>
                </a:solidFill>
                <a:latin typeface="+mj-lt"/>
                <a:ea typeface="Gotham Regular" charset="0"/>
                <a:cs typeface="Gotham Regular" charset="0"/>
              </a:rPr>
              <a:t>Bangalore</a:t>
            </a:r>
            <a:endParaRPr sz="1333">
              <a:solidFill>
                <a:schemeClr val="accent2"/>
              </a:solidFill>
              <a:latin typeface="+mj-lt"/>
              <a:ea typeface="Gotham Regular" charset="0"/>
              <a:cs typeface="Gotham Regular" charset="0"/>
            </a:endParaRPr>
          </a:p>
        </p:txBody>
      </p:sp>
      <p:pic>
        <p:nvPicPr>
          <p:cNvPr id="79" name="image37.png">
            <a:extLst>
              <a:ext uri="{FF2B5EF4-FFF2-40B4-BE49-F238E27FC236}">
                <a16:creationId xmlns:a16="http://schemas.microsoft.com/office/drawing/2014/main" id="{352E207C-E1A5-B54D-AB9A-C089458DF10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62292" y="4090761"/>
            <a:ext cx="216208" cy="226433"/>
          </a:xfrm>
          <a:prstGeom prst="rect">
            <a:avLst/>
          </a:prstGeom>
          <a:ln w="12700" cap="flat">
            <a:noFill/>
            <a:miter lim="400000"/>
          </a:ln>
          <a:effectLst/>
        </p:spPr>
      </p:pic>
      <p:sp>
        <p:nvSpPr>
          <p:cNvPr id="80" name="Title 2">
            <a:extLst>
              <a:ext uri="{FF2B5EF4-FFF2-40B4-BE49-F238E27FC236}">
                <a16:creationId xmlns:a16="http://schemas.microsoft.com/office/drawing/2014/main" id="{A876D7C9-44B1-004B-A94A-508B1ED8829C}"/>
              </a:ext>
            </a:extLst>
          </p:cNvPr>
          <p:cNvSpPr>
            <a:spLocks noGrp="1"/>
          </p:cNvSpPr>
          <p:nvPr>
            <p:ph type="title"/>
          </p:nvPr>
        </p:nvSpPr>
        <p:spPr>
          <a:xfrm>
            <a:off x="712543" y="465614"/>
            <a:ext cx="9612015" cy="394735"/>
          </a:xfrm>
        </p:spPr>
        <p:txBody>
          <a:bodyPr vert="horz" lIns="91440" tIns="45720" rIns="91440" bIns="45720" rtlCol="0" anchor="ctr">
            <a:noAutofit/>
          </a:bodyPr>
          <a:lstStyle/>
          <a:p>
            <a:r>
              <a:rPr lang="en-US" b="1" err="1">
                <a:solidFill>
                  <a:schemeClr val="tx1">
                    <a:lumMod val="75000"/>
                    <a:lumOff val="25000"/>
                  </a:schemeClr>
                </a:solidFill>
                <a:latin typeface="Arial"/>
                <a:cs typeface="Arial"/>
              </a:rPr>
              <a:t>iQuanti</a:t>
            </a:r>
            <a:r>
              <a:rPr lang="en-US" b="1">
                <a:solidFill>
                  <a:schemeClr val="tx1">
                    <a:lumMod val="75000"/>
                    <a:lumOff val="25000"/>
                  </a:schemeClr>
                </a:solidFill>
                <a:latin typeface="Arial"/>
                <a:cs typeface="Arial"/>
              </a:rPr>
              <a:t> expands its footprint with two new offices in Q1 2021</a:t>
            </a:r>
            <a:endParaRPr lang="en-US" b="1">
              <a:solidFill>
                <a:schemeClr val="tx1">
                  <a:lumMod val="75000"/>
                  <a:lumOff val="25000"/>
                </a:schemeClr>
              </a:solidFill>
            </a:endParaRPr>
          </a:p>
        </p:txBody>
      </p:sp>
      <p:sp>
        <p:nvSpPr>
          <p:cNvPr id="81" name="TextBox 80">
            <a:extLst>
              <a:ext uri="{FF2B5EF4-FFF2-40B4-BE49-F238E27FC236}">
                <a16:creationId xmlns:a16="http://schemas.microsoft.com/office/drawing/2014/main" id="{16494819-D9E4-0148-AD41-CCFA3F9D43BF}"/>
              </a:ext>
            </a:extLst>
          </p:cNvPr>
          <p:cNvSpPr txBox="1"/>
          <p:nvPr/>
        </p:nvSpPr>
        <p:spPr>
          <a:xfrm>
            <a:off x="9710670" y="4157757"/>
            <a:ext cx="2406478" cy="1015663"/>
          </a:xfrm>
          <a:prstGeom prst="rect">
            <a:avLst/>
          </a:prstGeom>
          <a:noFill/>
        </p:spPr>
        <p:txBody>
          <a:bodyPr wrap="square" lIns="91440" tIns="45720" rIns="91440" bIns="45720" rtlCol="0" anchor="t">
            <a:spAutoFit/>
          </a:bodyPr>
          <a:lstStyle/>
          <a:p>
            <a:endParaRPr lang="en-US" sz="1200" b="1"/>
          </a:p>
          <a:p>
            <a:pPr marL="285750" indent="-285750">
              <a:buFont typeface="Arial"/>
              <a:buChar char="•"/>
            </a:pPr>
            <a:r>
              <a:rPr lang="en-US" sz="1200"/>
              <a:t>New subsidiary, iQuanti Singapore Pte. Ltd., established</a:t>
            </a:r>
            <a:endParaRPr lang="en-US" sz="1200">
              <a:cs typeface="Calibri" panose="020F0502020204030204"/>
            </a:endParaRPr>
          </a:p>
          <a:p>
            <a:pPr marL="285750" indent="-285750">
              <a:buFont typeface="Arial"/>
              <a:buChar char="•"/>
            </a:pPr>
            <a:r>
              <a:rPr lang="en-US" sz="1200"/>
              <a:t>Supporting APAC clients</a:t>
            </a:r>
            <a:endParaRPr lang="en-US" sz="1200">
              <a:cs typeface="Calibri"/>
            </a:endParaRPr>
          </a:p>
          <a:p>
            <a:endParaRPr lang="en-US" sz="1200"/>
          </a:p>
        </p:txBody>
      </p:sp>
      <p:pic>
        <p:nvPicPr>
          <p:cNvPr id="82" name="Picture 81">
            <a:extLst>
              <a:ext uri="{FF2B5EF4-FFF2-40B4-BE49-F238E27FC236}">
                <a16:creationId xmlns:a16="http://schemas.microsoft.com/office/drawing/2014/main" id="{966D67A3-DBDF-4D43-9D3D-43C5DFF8033E}"/>
              </a:ext>
            </a:extLst>
          </p:cNvPr>
          <p:cNvPicPr>
            <a:picLocks noChangeAspect="1"/>
          </p:cNvPicPr>
          <p:nvPr/>
        </p:nvPicPr>
        <p:blipFill>
          <a:blip r:embed="rId7"/>
          <a:stretch>
            <a:fillRect/>
          </a:stretch>
        </p:blipFill>
        <p:spPr>
          <a:xfrm>
            <a:off x="9315449" y="4410730"/>
            <a:ext cx="477837" cy="329543"/>
          </a:xfrm>
          <a:prstGeom prst="rect">
            <a:avLst/>
          </a:prstGeom>
        </p:spPr>
      </p:pic>
      <p:sp>
        <p:nvSpPr>
          <p:cNvPr id="83" name="TextBox 82">
            <a:extLst>
              <a:ext uri="{FF2B5EF4-FFF2-40B4-BE49-F238E27FC236}">
                <a16:creationId xmlns:a16="http://schemas.microsoft.com/office/drawing/2014/main" id="{A7A855B9-6B52-9E4B-ADE8-4D61B5B50693}"/>
              </a:ext>
            </a:extLst>
          </p:cNvPr>
          <p:cNvSpPr txBox="1"/>
          <p:nvPr/>
        </p:nvSpPr>
        <p:spPr>
          <a:xfrm>
            <a:off x="2848735" y="1739141"/>
            <a:ext cx="3137728" cy="646331"/>
          </a:xfrm>
          <a:prstGeom prst="rect">
            <a:avLst/>
          </a:prstGeom>
          <a:noFill/>
        </p:spPr>
        <p:txBody>
          <a:bodyPr wrap="square" lIns="91440" tIns="45720" rIns="91440" bIns="45720" rtlCol="0" anchor="t">
            <a:spAutoFit/>
          </a:bodyPr>
          <a:lstStyle/>
          <a:p>
            <a:pPr marL="285750" indent="-285750">
              <a:buFont typeface="Arial"/>
              <a:buChar char="•"/>
            </a:pPr>
            <a:r>
              <a:rPr lang="en-US" sz="1200"/>
              <a:t>Registered iQuanti office in Toronto</a:t>
            </a:r>
            <a:endParaRPr lang="en-US" sz="1200">
              <a:cs typeface="Calibri"/>
            </a:endParaRPr>
          </a:p>
          <a:p>
            <a:pPr marL="285750" indent="-285750">
              <a:buFont typeface="Arial"/>
              <a:buChar char="•"/>
            </a:pPr>
            <a:r>
              <a:rPr lang="en-US" sz="1200"/>
              <a:t>Supporting US and Canada clients</a:t>
            </a:r>
            <a:endParaRPr lang="en-US" sz="1200">
              <a:cs typeface="Calibri"/>
            </a:endParaRPr>
          </a:p>
          <a:p>
            <a:pPr marL="285750" indent="-285750">
              <a:buFont typeface="Arial"/>
              <a:buChar char="•"/>
            </a:pPr>
            <a:r>
              <a:rPr lang="en-US" sz="1200"/>
              <a:t>Also being set up as an Analytics COE</a:t>
            </a:r>
            <a:endParaRPr lang="en-US" sz="1200">
              <a:cs typeface="Calibri"/>
            </a:endParaRPr>
          </a:p>
        </p:txBody>
      </p:sp>
      <p:pic>
        <p:nvPicPr>
          <p:cNvPr id="84" name="Picture 83">
            <a:extLst>
              <a:ext uri="{FF2B5EF4-FFF2-40B4-BE49-F238E27FC236}">
                <a16:creationId xmlns:a16="http://schemas.microsoft.com/office/drawing/2014/main" id="{48968166-BA1D-B24B-8853-1F4E269FA644}"/>
              </a:ext>
            </a:extLst>
          </p:cNvPr>
          <p:cNvPicPr>
            <a:picLocks noChangeAspect="1"/>
          </p:cNvPicPr>
          <p:nvPr/>
        </p:nvPicPr>
        <p:blipFill>
          <a:blip r:embed="rId8"/>
          <a:stretch>
            <a:fillRect/>
          </a:stretch>
        </p:blipFill>
        <p:spPr>
          <a:xfrm>
            <a:off x="2417223" y="1800615"/>
            <a:ext cx="431800" cy="279400"/>
          </a:xfrm>
          <a:prstGeom prst="rect">
            <a:avLst/>
          </a:prstGeom>
        </p:spPr>
      </p:pic>
      <p:pic>
        <p:nvPicPr>
          <p:cNvPr id="23" name="image37.png">
            <a:extLst>
              <a:ext uri="{FF2B5EF4-FFF2-40B4-BE49-F238E27FC236}">
                <a16:creationId xmlns:a16="http://schemas.microsoft.com/office/drawing/2014/main" id="{D9A2BF0F-442B-4536-856D-1D88239A5D9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87394" y="2739994"/>
            <a:ext cx="216207" cy="226433"/>
          </a:xfrm>
          <a:prstGeom prst="rect">
            <a:avLst/>
          </a:prstGeom>
          <a:ln w="12700" cap="flat">
            <a:noFill/>
            <a:miter lim="400000"/>
          </a:ln>
          <a:effectLst/>
        </p:spPr>
      </p:pic>
      <p:pic>
        <p:nvPicPr>
          <p:cNvPr id="24" name="image37.png">
            <a:extLst>
              <a:ext uri="{FF2B5EF4-FFF2-40B4-BE49-F238E27FC236}">
                <a16:creationId xmlns:a16="http://schemas.microsoft.com/office/drawing/2014/main" id="{6B729628-DDC8-4A6D-ABD5-A81BDA19E59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28309" y="3484069"/>
            <a:ext cx="216207" cy="226433"/>
          </a:xfrm>
          <a:prstGeom prst="rect">
            <a:avLst/>
          </a:prstGeom>
          <a:ln w="12700" cap="flat">
            <a:noFill/>
            <a:miter lim="400000"/>
          </a:ln>
          <a:effectLst/>
        </p:spPr>
      </p:pic>
      <p:pic>
        <p:nvPicPr>
          <p:cNvPr id="25" name="image37.png">
            <a:extLst>
              <a:ext uri="{FF2B5EF4-FFF2-40B4-BE49-F238E27FC236}">
                <a16:creationId xmlns:a16="http://schemas.microsoft.com/office/drawing/2014/main" id="{EF777956-D467-4D81-B0EB-26F14513DCE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04562" y="2898332"/>
            <a:ext cx="216207" cy="226433"/>
          </a:xfrm>
          <a:prstGeom prst="rect">
            <a:avLst/>
          </a:prstGeom>
          <a:ln w="12700" cap="flat">
            <a:noFill/>
            <a:miter lim="400000"/>
          </a:ln>
          <a:effectLst/>
        </p:spPr>
      </p:pic>
      <p:sp>
        <p:nvSpPr>
          <p:cNvPr id="26" name="Shape 1093">
            <a:extLst>
              <a:ext uri="{FF2B5EF4-FFF2-40B4-BE49-F238E27FC236}">
                <a16:creationId xmlns:a16="http://schemas.microsoft.com/office/drawing/2014/main" id="{819DDAFF-C5BF-4AFF-BF0C-43015F0CB9B1}"/>
              </a:ext>
            </a:extLst>
          </p:cNvPr>
          <p:cNvSpPr/>
          <p:nvPr/>
        </p:nvSpPr>
        <p:spPr>
          <a:xfrm>
            <a:off x="3014363" y="2928119"/>
            <a:ext cx="515334" cy="2000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1000" b="1">
                <a:latin typeface="Gotham-Book"/>
                <a:ea typeface="Gotham-Book"/>
                <a:cs typeface="Gotham-Book"/>
                <a:sym typeface="Gotham-Book"/>
              </a:defRPr>
            </a:lvl1pPr>
          </a:lstStyle>
          <a:p>
            <a:pPr defTabSz="1219139"/>
            <a:r>
              <a:rPr lang="en-GB" sz="1300">
                <a:solidFill>
                  <a:schemeClr val="accent2"/>
                </a:solidFill>
                <a:latin typeface="+mj-lt"/>
                <a:ea typeface="Gotham Regular" charset="0"/>
                <a:cs typeface="Gotham Regular" charset="0"/>
              </a:rPr>
              <a:t>Chicago</a:t>
            </a:r>
          </a:p>
        </p:txBody>
      </p:sp>
      <p:sp>
        <p:nvSpPr>
          <p:cNvPr id="27" name="Shape 1093">
            <a:extLst>
              <a:ext uri="{FF2B5EF4-FFF2-40B4-BE49-F238E27FC236}">
                <a16:creationId xmlns:a16="http://schemas.microsoft.com/office/drawing/2014/main" id="{65945DFC-DFE2-4FC4-8C44-53760954105D}"/>
              </a:ext>
            </a:extLst>
          </p:cNvPr>
          <p:cNvSpPr/>
          <p:nvPr/>
        </p:nvSpPr>
        <p:spPr>
          <a:xfrm>
            <a:off x="1479161" y="2889843"/>
            <a:ext cx="884794" cy="2000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defRPr sz="1000" b="1">
                <a:latin typeface="Gotham-Book"/>
                <a:ea typeface="Gotham-Book"/>
                <a:cs typeface="Gotham-Book"/>
                <a:sym typeface="Gotham-Book"/>
              </a:defRPr>
            </a:lvl1pPr>
          </a:lstStyle>
          <a:p>
            <a:pPr defTabSz="1219139"/>
            <a:r>
              <a:rPr lang="en-GB" sz="1300">
                <a:solidFill>
                  <a:schemeClr val="accent2"/>
                </a:solidFill>
                <a:latin typeface="+mj-lt"/>
                <a:ea typeface="Gotham Regular" charset="0"/>
                <a:cs typeface="Gotham Regular" charset="0"/>
              </a:rPr>
              <a:t>San Francisco</a:t>
            </a:r>
          </a:p>
        </p:txBody>
      </p:sp>
      <p:sp>
        <p:nvSpPr>
          <p:cNvPr id="28" name="Shape 1093">
            <a:extLst>
              <a:ext uri="{FF2B5EF4-FFF2-40B4-BE49-F238E27FC236}">
                <a16:creationId xmlns:a16="http://schemas.microsoft.com/office/drawing/2014/main" id="{8604D3B8-4AB2-4DC8-96D6-4BD8517A9027}"/>
              </a:ext>
            </a:extLst>
          </p:cNvPr>
          <p:cNvSpPr/>
          <p:nvPr/>
        </p:nvSpPr>
        <p:spPr>
          <a:xfrm>
            <a:off x="3185398" y="3548586"/>
            <a:ext cx="770539" cy="2000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1000" b="1">
                <a:latin typeface="Gotham-Book"/>
                <a:ea typeface="Gotham-Book"/>
                <a:cs typeface="Gotham-Book"/>
                <a:sym typeface="Gotham-Book"/>
              </a:defRPr>
            </a:lvl1pPr>
          </a:lstStyle>
          <a:p>
            <a:pPr defTabSz="1219139"/>
            <a:r>
              <a:rPr lang="en-GB" sz="1300">
                <a:solidFill>
                  <a:schemeClr val="accent2"/>
                </a:solidFill>
                <a:latin typeface="+mj-lt"/>
                <a:ea typeface="Gotham Regular" charset="0"/>
                <a:cs typeface="Gotham Regular" charset="0"/>
              </a:rPr>
              <a:t>Mexico City</a:t>
            </a:r>
          </a:p>
        </p:txBody>
      </p:sp>
      <p:pic>
        <p:nvPicPr>
          <p:cNvPr id="29" name="Picture 28" descr="A picture containing text, clipart, vector graphics, screenshot&#10;&#10;Description automatically generated">
            <a:extLst>
              <a:ext uri="{FF2B5EF4-FFF2-40B4-BE49-F238E27FC236}">
                <a16:creationId xmlns:a16="http://schemas.microsoft.com/office/drawing/2014/main" id="{F977844A-7042-4746-AC30-5947B696C4D4}"/>
              </a:ext>
            </a:extLst>
          </p:cNvPr>
          <p:cNvPicPr>
            <a:picLocks noChangeAspect="1"/>
          </p:cNvPicPr>
          <p:nvPr/>
        </p:nvPicPr>
        <p:blipFill>
          <a:blip r:embed="rId9"/>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924309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E3F5BA-07F7-427D-AD6A-9ED0D7A3E2BF}"/>
              </a:ext>
            </a:extLst>
          </p:cNvPr>
          <p:cNvSpPr>
            <a:spLocks noGrp="1"/>
          </p:cNvSpPr>
          <p:nvPr>
            <p:ph type="title"/>
          </p:nvPr>
        </p:nvSpPr>
        <p:spPr>
          <a:xfrm>
            <a:off x="712543" y="532849"/>
            <a:ext cx="9817168" cy="719705"/>
          </a:xfrm>
        </p:spPr>
        <p:txBody>
          <a:bodyPr vert="horz" lIns="91440" tIns="45720" rIns="91440" bIns="45720" rtlCol="0" anchor="ctr">
            <a:noAutofit/>
          </a:bodyPr>
          <a:lstStyle/>
          <a:p>
            <a:r>
              <a:rPr lang="en-US" b="1">
                <a:solidFill>
                  <a:schemeClr val="tx1">
                    <a:lumMod val="75000"/>
                    <a:lumOff val="25000"/>
                  </a:schemeClr>
                </a:solidFill>
                <a:latin typeface="Arial"/>
                <a:cs typeface="Arial"/>
              </a:rPr>
              <a:t>Recent iQuanti webinar in partnership with </a:t>
            </a:r>
            <a:r>
              <a:rPr lang="en-US" b="1" i="1">
                <a:solidFill>
                  <a:schemeClr val="tx1">
                    <a:lumMod val="75000"/>
                    <a:lumOff val="25000"/>
                  </a:schemeClr>
                </a:solidFill>
                <a:latin typeface="Arial"/>
                <a:cs typeface="Arial"/>
              </a:rPr>
              <a:t>Search Engine Journal</a:t>
            </a:r>
            <a:r>
              <a:rPr lang="en-US" b="1">
                <a:solidFill>
                  <a:schemeClr val="tx1">
                    <a:lumMod val="75000"/>
                    <a:lumOff val="25000"/>
                  </a:schemeClr>
                </a:solidFill>
                <a:latin typeface="Arial"/>
                <a:cs typeface="Arial"/>
              </a:rPr>
              <a:t> on SEO strategy and prioritization – available on demand</a:t>
            </a:r>
          </a:p>
        </p:txBody>
      </p:sp>
      <p:grpSp>
        <p:nvGrpSpPr>
          <p:cNvPr id="6" name="Group 5">
            <a:extLst>
              <a:ext uri="{FF2B5EF4-FFF2-40B4-BE49-F238E27FC236}">
                <a16:creationId xmlns:a16="http://schemas.microsoft.com/office/drawing/2014/main" id="{C9AD873C-9FD3-4947-A03C-D65607CF6CF1}"/>
              </a:ext>
            </a:extLst>
          </p:cNvPr>
          <p:cNvGrpSpPr/>
          <p:nvPr/>
        </p:nvGrpSpPr>
        <p:grpSpPr>
          <a:xfrm>
            <a:off x="10459844" y="15178"/>
            <a:ext cx="1732156" cy="1775844"/>
            <a:chOff x="10459844" y="0"/>
            <a:chExt cx="1732156" cy="1775844"/>
          </a:xfrm>
        </p:grpSpPr>
        <p:pic>
          <p:nvPicPr>
            <p:cNvPr id="7" name="Picture 6">
              <a:extLst>
                <a:ext uri="{FF2B5EF4-FFF2-40B4-BE49-F238E27FC236}">
                  <a16:creationId xmlns:a16="http://schemas.microsoft.com/office/drawing/2014/main" id="{4B90F1FF-3BD2-1944-A055-D883E6AF54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8" name="Picture 7">
              <a:extLst>
                <a:ext uri="{FF2B5EF4-FFF2-40B4-BE49-F238E27FC236}">
                  <a16:creationId xmlns:a16="http://schemas.microsoft.com/office/drawing/2014/main" id="{64196DE9-5368-F04D-A3A9-D914F475A7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9" name="Straight Connector 8">
            <a:extLst>
              <a:ext uri="{FF2B5EF4-FFF2-40B4-BE49-F238E27FC236}">
                <a16:creationId xmlns:a16="http://schemas.microsoft.com/office/drawing/2014/main" id="{E6A430EF-DFFB-134D-8F1F-8EF793F7C5DA}"/>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F844F00C-F4DB-E347-B7F5-26C61D3DE42D}"/>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pic>
        <p:nvPicPr>
          <p:cNvPr id="2" name="Picture 1">
            <a:extLst>
              <a:ext uri="{FF2B5EF4-FFF2-40B4-BE49-F238E27FC236}">
                <a16:creationId xmlns:a16="http://schemas.microsoft.com/office/drawing/2014/main" id="{7E5FE742-F9E4-544D-B6D4-8C620D2D5E25}"/>
              </a:ext>
            </a:extLst>
          </p:cNvPr>
          <p:cNvPicPr>
            <a:picLocks noChangeAspect="1"/>
          </p:cNvPicPr>
          <p:nvPr/>
        </p:nvPicPr>
        <p:blipFill rotWithShape="1">
          <a:blip r:embed="rId5"/>
          <a:srcRect b="27872"/>
          <a:stretch/>
        </p:blipFill>
        <p:spPr>
          <a:xfrm>
            <a:off x="1068614" y="1729922"/>
            <a:ext cx="9728200" cy="3087007"/>
          </a:xfrm>
          <a:prstGeom prst="rect">
            <a:avLst/>
          </a:prstGeom>
        </p:spPr>
      </p:pic>
      <p:sp>
        <p:nvSpPr>
          <p:cNvPr id="4" name="TextBox 3">
            <a:extLst>
              <a:ext uri="{FF2B5EF4-FFF2-40B4-BE49-F238E27FC236}">
                <a16:creationId xmlns:a16="http://schemas.microsoft.com/office/drawing/2014/main" id="{31E2BA21-6E48-8344-AE5D-F8DA16D1E78E}"/>
              </a:ext>
            </a:extLst>
          </p:cNvPr>
          <p:cNvSpPr txBox="1"/>
          <p:nvPr/>
        </p:nvSpPr>
        <p:spPr>
          <a:xfrm>
            <a:off x="1355272" y="5143500"/>
            <a:ext cx="9082615" cy="584775"/>
          </a:xfrm>
          <a:prstGeom prst="rect">
            <a:avLst/>
          </a:prstGeom>
          <a:noFill/>
        </p:spPr>
        <p:txBody>
          <a:bodyPr wrap="none" rtlCol="0">
            <a:spAutoFit/>
          </a:bodyPr>
          <a:lstStyle/>
          <a:p>
            <a:r>
              <a:rPr lang="en-US"/>
              <a:t>Access here: </a:t>
            </a:r>
          </a:p>
          <a:p>
            <a:r>
              <a:rPr lang="en-US" sz="1400"/>
              <a:t>https://</a:t>
            </a:r>
            <a:r>
              <a:rPr lang="en-US" sz="1400" err="1"/>
              <a:t>www.iquanti.com</a:t>
            </a:r>
            <a:r>
              <a:rPr lang="en-US" sz="1400"/>
              <a:t>/alps-enterprise-</a:t>
            </a:r>
            <a:r>
              <a:rPr lang="en-US" sz="1400" err="1"/>
              <a:t>seo</a:t>
            </a:r>
            <a:r>
              <a:rPr lang="en-US" sz="1400"/>
              <a:t>-tool/webinar-how-to-prioritize-seo-initiatives-for-greatest-business-impact/</a:t>
            </a:r>
          </a:p>
        </p:txBody>
      </p:sp>
      <p:pic>
        <p:nvPicPr>
          <p:cNvPr id="11" name="Picture 10" descr="A picture containing text, clipart, vector graphics, screenshot&#10;&#10;Description automatically generated">
            <a:extLst>
              <a:ext uri="{FF2B5EF4-FFF2-40B4-BE49-F238E27FC236}">
                <a16:creationId xmlns:a16="http://schemas.microsoft.com/office/drawing/2014/main" id="{A33D479F-1B2E-AA4C-B879-4D44AA13E642}"/>
              </a:ext>
            </a:extLst>
          </p:cNvPr>
          <p:cNvPicPr>
            <a:picLocks noChangeAspect="1"/>
          </p:cNvPicPr>
          <p:nvPr/>
        </p:nvPicPr>
        <p:blipFill>
          <a:blip r:embed="rId6"/>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4127906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9AD873C-9FD3-4947-A03C-D65607CF6CF1}"/>
              </a:ext>
            </a:extLst>
          </p:cNvPr>
          <p:cNvGrpSpPr/>
          <p:nvPr/>
        </p:nvGrpSpPr>
        <p:grpSpPr>
          <a:xfrm>
            <a:off x="10459844" y="15178"/>
            <a:ext cx="1732156" cy="1775844"/>
            <a:chOff x="10459844" y="0"/>
            <a:chExt cx="1732156" cy="1775844"/>
          </a:xfrm>
        </p:grpSpPr>
        <p:pic>
          <p:nvPicPr>
            <p:cNvPr id="7" name="Picture 6">
              <a:extLst>
                <a:ext uri="{FF2B5EF4-FFF2-40B4-BE49-F238E27FC236}">
                  <a16:creationId xmlns:a16="http://schemas.microsoft.com/office/drawing/2014/main" id="{4B90F1FF-3BD2-1944-A055-D883E6AF54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8" name="Picture 7">
              <a:extLst>
                <a:ext uri="{FF2B5EF4-FFF2-40B4-BE49-F238E27FC236}">
                  <a16:creationId xmlns:a16="http://schemas.microsoft.com/office/drawing/2014/main" id="{64196DE9-5368-F04D-A3A9-D914F475A7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9" name="Straight Connector 8">
            <a:extLst>
              <a:ext uri="{FF2B5EF4-FFF2-40B4-BE49-F238E27FC236}">
                <a16:creationId xmlns:a16="http://schemas.microsoft.com/office/drawing/2014/main" id="{E6A430EF-DFFB-134D-8F1F-8EF793F7C5DA}"/>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F844F00C-F4DB-E347-B7F5-26C61D3DE42D}"/>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pic>
        <p:nvPicPr>
          <p:cNvPr id="12" name="Picture 12">
            <a:extLst>
              <a:ext uri="{FF2B5EF4-FFF2-40B4-BE49-F238E27FC236}">
                <a16:creationId xmlns:a16="http://schemas.microsoft.com/office/drawing/2014/main" id="{F1B6F998-2824-474F-B401-44D20BC10CB2}"/>
              </a:ext>
            </a:extLst>
          </p:cNvPr>
          <p:cNvPicPr>
            <a:picLocks noChangeAspect="1"/>
          </p:cNvPicPr>
          <p:nvPr/>
        </p:nvPicPr>
        <p:blipFill>
          <a:blip r:embed="rId5"/>
          <a:stretch>
            <a:fillRect/>
          </a:stretch>
        </p:blipFill>
        <p:spPr>
          <a:xfrm>
            <a:off x="368061" y="1923788"/>
            <a:ext cx="11628408" cy="3599897"/>
          </a:xfrm>
          <a:prstGeom prst="rect">
            <a:avLst/>
          </a:prstGeom>
        </p:spPr>
      </p:pic>
      <p:sp>
        <p:nvSpPr>
          <p:cNvPr id="17" name="Title 2">
            <a:extLst>
              <a:ext uri="{FF2B5EF4-FFF2-40B4-BE49-F238E27FC236}">
                <a16:creationId xmlns:a16="http://schemas.microsoft.com/office/drawing/2014/main" id="{CF41E64C-45EF-4A23-8FE3-974F4F7B5C14}"/>
              </a:ext>
            </a:extLst>
          </p:cNvPr>
          <p:cNvSpPr txBox="1">
            <a:spLocks/>
          </p:cNvSpPr>
          <p:nvPr/>
        </p:nvSpPr>
        <p:spPr>
          <a:xfrm>
            <a:off x="712543" y="510438"/>
            <a:ext cx="9612015" cy="6636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en-US" b="1">
                <a:solidFill>
                  <a:schemeClr val="tx1">
                    <a:lumMod val="75000"/>
                    <a:lumOff val="25000"/>
                  </a:schemeClr>
                </a:solidFill>
                <a:latin typeface="Arial"/>
                <a:cs typeface="Arial"/>
              </a:rPr>
              <a:t>Upcoming webinar in partnership with </a:t>
            </a:r>
            <a:r>
              <a:rPr lang="en-US" b="1" i="1">
                <a:solidFill>
                  <a:schemeClr val="tx1">
                    <a:lumMod val="75000"/>
                    <a:lumOff val="25000"/>
                  </a:schemeClr>
                </a:solidFill>
                <a:latin typeface="Arial"/>
                <a:cs typeface="Arial"/>
              </a:rPr>
              <a:t>Forrester</a:t>
            </a:r>
            <a:r>
              <a:rPr lang="en-US" b="1">
                <a:solidFill>
                  <a:schemeClr val="tx1">
                    <a:lumMod val="75000"/>
                    <a:lumOff val="25000"/>
                  </a:schemeClr>
                </a:solidFill>
                <a:latin typeface="Arial"/>
                <a:cs typeface="Arial"/>
              </a:rPr>
              <a:t>, on key trends in performance marketing in Banking and Financial Services</a:t>
            </a:r>
          </a:p>
        </p:txBody>
      </p:sp>
      <p:sp>
        <p:nvSpPr>
          <p:cNvPr id="2" name="TextBox 1">
            <a:extLst>
              <a:ext uri="{FF2B5EF4-FFF2-40B4-BE49-F238E27FC236}">
                <a16:creationId xmlns:a16="http://schemas.microsoft.com/office/drawing/2014/main" id="{70B2E140-3A0F-4EAE-B091-6D2EB9CA5AEB}"/>
              </a:ext>
            </a:extLst>
          </p:cNvPr>
          <p:cNvSpPr txBox="1"/>
          <p:nvPr/>
        </p:nvSpPr>
        <p:spPr>
          <a:xfrm>
            <a:off x="291347" y="5632331"/>
            <a:ext cx="4273029" cy="369332"/>
          </a:xfrm>
          <a:prstGeom prst="rect">
            <a:avLst/>
          </a:prstGeom>
          <a:noFill/>
        </p:spPr>
        <p:txBody>
          <a:bodyPr wrap="none" lIns="91440" tIns="45720" rIns="91440" bIns="45720" rtlCol="0" anchor="t">
            <a:spAutoFit/>
          </a:bodyPr>
          <a:lstStyle/>
          <a:p>
            <a:r>
              <a:rPr lang="en-US"/>
              <a:t>Stay tuned for the registration link from us..</a:t>
            </a:r>
            <a:endParaRPr lang="en-US" sz="1400">
              <a:cs typeface="Calibri"/>
            </a:endParaRPr>
          </a:p>
        </p:txBody>
      </p:sp>
      <p:pic>
        <p:nvPicPr>
          <p:cNvPr id="11" name="Picture 10" descr="A picture containing text, clipart, vector graphics, screenshot&#10;&#10;Description automatically generated">
            <a:extLst>
              <a:ext uri="{FF2B5EF4-FFF2-40B4-BE49-F238E27FC236}">
                <a16:creationId xmlns:a16="http://schemas.microsoft.com/office/drawing/2014/main" id="{30E4142B-2BC4-E741-B923-46227171DA0F}"/>
              </a:ext>
            </a:extLst>
          </p:cNvPr>
          <p:cNvPicPr>
            <a:picLocks noChangeAspect="1"/>
          </p:cNvPicPr>
          <p:nvPr/>
        </p:nvPicPr>
        <p:blipFill>
          <a:blip r:embed="rId6"/>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4026037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A picture containing logo&#10;&#10;Description automatically generated">
            <a:hlinkClick r:id="rId3"/>
            <a:extLst>
              <a:ext uri="{FF2B5EF4-FFF2-40B4-BE49-F238E27FC236}">
                <a16:creationId xmlns:a16="http://schemas.microsoft.com/office/drawing/2014/main" id="{97D44B1B-45D3-4C9C-8D03-84CE3431D9F7}"/>
              </a:ext>
            </a:extLst>
          </p:cNvPr>
          <p:cNvPicPr>
            <a:picLocks noChangeAspect="1"/>
          </p:cNvPicPr>
          <p:nvPr/>
        </p:nvPicPr>
        <p:blipFill>
          <a:blip r:embed="rId4"/>
          <a:stretch>
            <a:fillRect/>
          </a:stretch>
        </p:blipFill>
        <p:spPr>
          <a:xfrm>
            <a:off x="835152" y="1511578"/>
            <a:ext cx="9911204" cy="5173355"/>
          </a:xfrm>
          <a:prstGeom prst="rect">
            <a:avLst/>
          </a:prstGeom>
        </p:spPr>
      </p:pic>
      <p:sp>
        <p:nvSpPr>
          <p:cNvPr id="3" name="Title 2">
            <a:extLst>
              <a:ext uri="{FF2B5EF4-FFF2-40B4-BE49-F238E27FC236}">
                <a16:creationId xmlns:a16="http://schemas.microsoft.com/office/drawing/2014/main" id="{E6E3F5BA-07F7-427D-AD6A-9ED0D7A3E2BF}"/>
              </a:ext>
            </a:extLst>
          </p:cNvPr>
          <p:cNvSpPr>
            <a:spLocks noGrp="1"/>
          </p:cNvSpPr>
          <p:nvPr>
            <p:ph type="title"/>
          </p:nvPr>
        </p:nvSpPr>
        <p:spPr>
          <a:xfrm>
            <a:off x="712543" y="478644"/>
            <a:ext cx="9612015" cy="840433"/>
          </a:xfrm>
        </p:spPr>
        <p:txBody>
          <a:bodyPr vert="horz" lIns="91440" tIns="45720" rIns="91440" bIns="45720" rtlCol="0" anchor="ctr">
            <a:noAutofit/>
          </a:bodyPr>
          <a:lstStyle/>
          <a:p>
            <a:r>
              <a:rPr lang="en-US" b="1">
                <a:solidFill>
                  <a:schemeClr val="tx1">
                    <a:lumMod val="75000"/>
                    <a:lumOff val="25000"/>
                  </a:schemeClr>
                </a:solidFill>
                <a:latin typeface="Arial"/>
                <a:cs typeface="Arial"/>
                <a:hlinkClick r:id="rId5"/>
              </a:rPr>
              <a:t>Upcoming iQuanti webinar </a:t>
            </a:r>
            <a:r>
              <a:rPr lang="en-US" b="1">
                <a:solidFill>
                  <a:schemeClr val="tx1">
                    <a:lumMod val="75000"/>
                    <a:lumOff val="25000"/>
                  </a:schemeClr>
                </a:solidFill>
                <a:latin typeface="Arial"/>
                <a:cs typeface="Arial"/>
              </a:rPr>
              <a:t>with </a:t>
            </a:r>
            <a:r>
              <a:rPr lang="en-US" b="1" i="1">
                <a:solidFill>
                  <a:schemeClr val="tx1">
                    <a:lumMod val="75000"/>
                    <a:lumOff val="25000"/>
                  </a:schemeClr>
                </a:solidFill>
                <a:latin typeface="Arial"/>
                <a:cs typeface="Arial"/>
              </a:rPr>
              <a:t>Search Engine Land</a:t>
            </a:r>
            <a:r>
              <a:rPr lang="en-US" b="1">
                <a:solidFill>
                  <a:schemeClr val="tx1">
                    <a:lumMod val="75000"/>
                    <a:lumOff val="25000"/>
                  </a:schemeClr>
                </a:solidFill>
                <a:latin typeface="Arial"/>
                <a:cs typeface="Arial"/>
              </a:rPr>
              <a:t> on improving topical authority to boost SEO ranks</a:t>
            </a:r>
            <a:endParaRPr lang="en-US">
              <a:solidFill>
                <a:schemeClr val="tx1">
                  <a:lumMod val="75000"/>
                  <a:lumOff val="25000"/>
                </a:schemeClr>
              </a:solidFill>
            </a:endParaRPr>
          </a:p>
        </p:txBody>
      </p:sp>
      <p:grpSp>
        <p:nvGrpSpPr>
          <p:cNvPr id="6" name="Group 5">
            <a:extLst>
              <a:ext uri="{FF2B5EF4-FFF2-40B4-BE49-F238E27FC236}">
                <a16:creationId xmlns:a16="http://schemas.microsoft.com/office/drawing/2014/main" id="{C9AD873C-9FD3-4947-A03C-D65607CF6CF1}"/>
              </a:ext>
            </a:extLst>
          </p:cNvPr>
          <p:cNvGrpSpPr/>
          <p:nvPr/>
        </p:nvGrpSpPr>
        <p:grpSpPr>
          <a:xfrm>
            <a:off x="10459844" y="15178"/>
            <a:ext cx="1732156" cy="1775844"/>
            <a:chOff x="10459844" y="0"/>
            <a:chExt cx="1732156" cy="1775844"/>
          </a:xfrm>
        </p:grpSpPr>
        <p:pic>
          <p:nvPicPr>
            <p:cNvPr id="7" name="Picture 6">
              <a:extLst>
                <a:ext uri="{FF2B5EF4-FFF2-40B4-BE49-F238E27FC236}">
                  <a16:creationId xmlns:a16="http://schemas.microsoft.com/office/drawing/2014/main" id="{4B90F1FF-3BD2-1944-A055-D883E6AF54D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flipH="1">
              <a:off x="10459844" y="0"/>
              <a:ext cx="1732156" cy="1775844"/>
            </a:xfrm>
            <a:prstGeom prst="rect">
              <a:avLst/>
            </a:prstGeom>
          </p:spPr>
        </p:pic>
        <p:pic>
          <p:nvPicPr>
            <p:cNvPr id="8" name="Picture 7">
              <a:extLst>
                <a:ext uri="{FF2B5EF4-FFF2-40B4-BE49-F238E27FC236}">
                  <a16:creationId xmlns:a16="http://schemas.microsoft.com/office/drawing/2014/main" id="{64196DE9-5368-F04D-A3A9-D914F475A7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164856" y="92039"/>
              <a:ext cx="891858" cy="847622"/>
            </a:xfrm>
            <a:prstGeom prst="rect">
              <a:avLst/>
            </a:prstGeom>
          </p:spPr>
        </p:pic>
      </p:grpSp>
      <p:cxnSp>
        <p:nvCxnSpPr>
          <p:cNvPr id="9" name="Straight Connector 8">
            <a:extLst>
              <a:ext uri="{FF2B5EF4-FFF2-40B4-BE49-F238E27FC236}">
                <a16:creationId xmlns:a16="http://schemas.microsoft.com/office/drawing/2014/main" id="{E6A430EF-DFFB-134D-8F1F-8EF793F7C5DA}"/>
              </a:ext>
            </a:extLst>
          </p:cNvPr>
          <p:cNvCxnSpPr>
            <a:cxnSpLocks/>
          </p:cNvCxnSpPr>
          <p:nvPr/>
        </p:nvCxnSpPr>
        <p:spPr>
          <a:xfrm>
            <a:off x="0" y="360915"/>
            <a:ext cx="10459844" cy="19386"/>
          </a:xfrm>
          <a:prstGeom prst="line">
            <a:avLst/>
          </a:prstGeom>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F844F00C-F4DB-E347-B7F5-26C61D3DE42D}"/>
              </a:ext>
            </a:extLst>
          </p:cNvPr>
          <p:cNvSpPr/>
          <p:nvPr/>
        </p:nvSpPr>
        <p:spPr>
          <a:xfrm>
            <a:off x="835152" y="173067"/>
            <a:ext cx="1997849" cy="192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Arial" panose="020B0604020202020204" pitchFamily="34" charset="0"/>
            </a:endParaRPr>
          </a:p>
        </p:txBody>
      </p:sp>
      <p:pic>
        <p:nvPicPr>
          <p:cNvPr id="11" name="Picture 10" descr="A picture containing text, clipart, vector graphics, screenshot&#10;&#10;Description automatically generated">
            <a:extLst>
              <a:ext uri="{FF2B5EF4-FFF2-40B4-BE49-F238E27FC236}">
                <a16:creationId xmlns:a16="http://schemas.microsoft.com/office/drawing/2014/main" id="{A69639F3-D12B-D44F-9416-6A5C26C3EEF6}"/>
              </a:ext>
            </a:extLst>
          </p:cNvPr>
          <p:cNvPicPr>
            <a:picLocks noChangeAspect="1"/>
          </p:cNvPicPr>
          <p:nvPr/>
        </p:nvPicPr>
        <p:blipFill>
          <a:blip r:embed="rId8"/>
          <a:stretch>
            <a:fillRect/>
          </a:stretch>
        </p:blipFill>
        <p:spPr>
          <a:xfrm>
            <a:off x="11164856" y="781672"/>
            <a:ext cx="901338" cy="182880"/>
          </a:xfrm>
          <a:prstGeom prst="rect">
            <a:avLst/>
          </a:prstGeom>
        </p:spPr>
      </p:pic>
    </p:spTree>
    <p:extLst>
      <p:ext uri="{BB962C8B-B14F-4D97-AF65-F5344CB8AC3E}">
        <p14:creationId xmlns:p14="http://schemas.microsoft.com/office/powerpoint/2010/main" val="2331199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363325-E14B-5F4C-A193-F5FF31AB7E2F}"/>
              </a:ext>
            </a:extLst>
          </p:cNvPr>
          <p:cNvPicPr>
            <a:picLocks noChangeAspect="1"/>
          </p:cNvPicPr>
          <p:nvPr/>
        </p:nvPicPr>
        <p:blipFill>
          <a:blip r:embed="rId2"/>
          <a:stretch>
            <a:fillRect/>
          </a:stretch>
        </p:blipFill>
        <p:spPr>
          <a:xfrm>
            <a:off x="15127" y="0"/>
            <a:ext cx="12192000" cy="6858000"/>
          </a:xfrm>
          <a:prstGeom prst="rect">
            <a:avLst/>
          </a:prstGeom>
        </p:spPr>
      </p:pic>
      <p:pic>
        <p:nvPicPr>
          <p:cNvPr id="4" name="Picture 3">
            <a:extLst>
              <a:ext uri="{FF2B5EF4-FFF2-40B4-BE49-F238E27FC236}">
                <a16:creationId xmlns:a16="http://schemas.microsoft.com/office/drawing/2014/main" id="{6432891F-80EB-E94A-8703-64274058D589}"/>
              </a:ext>
            </a:extLst>
          </p:cNvPr>
          <p:cNvPicPr>
            <a:picLocks noChangeAspect="1"/>
          </p:cNvPicPr>
          <p:nvPr/>
        </p:nvPicPr>
        <p:blipFill>
          <a:blip r:embed="rId3"/>
          <a:stretch>
            <a:fillRect/>
          </a:stretch>
        </p:blipFill>
        <p:spPr>
          <a:xfrm>
            <a:off x="941178" y="1708422"/>
            <a:ext cx="3495853" cy="3211175"/>
          </a:xfrm>
          <a:prstGeom prst="rect">
            <a:avLst/>
          </a:prstGeom>
        </p:spPr>
      </p:pic>
      <p:pic>
        <p:nvPicPr>
          <p:cNvPr id="3" name="Picture 2" descr="Icon&#10;&#10;Description automatically generated">
            <a:extLst>
              <a:ext uri="{FF2B5EF4-FFF2-40B4-BE49-F238E27FC236}">
                <a16:creationId xmlns:a16="http://schemas.microsoft.com/office/drawing/2014/main" id="{B6EECCC3-5203-4848-AF6D-F7A05734F2A0}"/>
              </a:ext>
            </a:extLst>
          </p:cNvPr>
          <p:cNvPicPr>
            <a:picLocks noChangeAspect="1"/>
          </p:cNvPicPr>
          <p:nvPr/>
        </p:nvPicPr>
        <p:blipFill>
          <a:blip r:embed="rId4" cstate="email">
            <a:alphaModFix amt="50000"/>
            <a:extLst>
              <a:ext uri="{28A0092B-C50C-407E-A947-70E740481C1C}">
                <a14:useLocalDpi xmlns:a14="http://schemas.microsoft.com/office/drawing/2010/main"/>
              </a:ext>
            </a:extLst>
          </a:blip>
          <a:stretch>
            <a:fillRect/>
          </a:stretch>
        </p:blipFill>
        <p:spPr>
          <a:xfrm>
            <a:off x="5612786" y="0"/>
            <a:ext cx="6564087" cy="6858000"/>
          </a:xfrm>
          <a:prstGeom prst="rect">
            <a:avLst/>
          </a:prstGeom>
        </p:spPr>
      </p:pic>
      <p:pic>
        <p:nvPicPr>
          <p:cNvPr id="17" name="Picture 16">
            <a:extLst>
              <a:ext uri="{FF2B5EF4-FFF2-40B4-BE49-F238E27FC236}">
                <a16:creationId xmlns:a16="http://schemas.microsoft.com/office/drawing/2014/main" id="{155F4DAF-C56D-F641-B4E2-2A5DB724E43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827744" y="1197429"/>
            <a:ext cx="4134171" cy="4111329"/>
          </a:xfrm>
          <a:prstGeom prst="rect">
            <a:avLst/>
          </a:prstGeom>
        </p:spPr>
      </p:pic>
      <p:pic>
        <p:nvPicPr>
          <p:cNvPr id="18" name="Picture 17">
            <a:extLst>
              <a:ext uri="{FF2B5EF4-FFF2-40B4-BE49-F238E27FC236}">
                <a16:creationId xmlns:a16="http://schemas.microsoft.com/office/drawing/2014/main" id="{4951E9D4-9DBE-2440-8CD1-935693FD6CD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4113432">
            <a:off x="6819044" y="1167657"/>
            <a:ext cx="4096384" cy="4136001"/>
          </a:xfrm>
          <a:prstGeom prst="rect">
            <a:avLst/>
          </a:prstGeom>
        </p:spPr>
      </p:pic>
      <p:sp>
        <p:nvSpPr>
          <p:cNvPr id="9" name="TextBox 8">
            <a:extLst>
              <a:ext uri="{FF2B5EF4-FFF2-40B4-BE49-F238E27FC236}">
                <a16:creationId xmlns:a16="http://schemas.microsoft.com/office/drawing/2014/main" id="{994002D7-3AE0-D344-8981-BC8CB2172E91}"/>
              </a:ext>
            </a:extLst>
          </p:cNvPr>
          <p:cNvSpPr txBox="1"/>
          <p:nvPr/>
        </p:nvSpPr>
        <p:spPr>
          <a:xfrm>
            <a:off x="820217" y="6647176"/>
            <a:ext cx="6739476" cy="194990"/>
          </a:xfrm>
          <a:prstGeom prst="rect">
            <a:avLst/>
          </a:prstGeom>
          <a:noFill/>
        </p:spPr>
        <p:txBody>
          <a:bodyPr wrap="square" rtlCol="0" anchor="b" anchorCtr="0">
            <a:spAutoFit/>
          </a:bodyPr>
          <a:lstStyle/>
          <a:p>
            <a:pPr defTabSz="609585">
              <a:defRPr/>
            </a:pPr>
            <a:r>
              <a:rPr lang="en-US" sz="667">
                <a:solidFill>
                  <a:schemeClr val="accent3"/>
                </a:solidFill>
                <a:latin typeface="Arial" panose="020B0604020202020204" pitchFamily="34" charset="0"/>
                <a:cs typeface="Arial" panose="020B0604020202020204" pitchFamily="34" charset="0"/>
              </a:rPr>
              <a:t>This document and the information in it are provided in confidence, and may not be disclosed to any third party.</a:t>
            </a:r>
          </a:p>
        </p:txBody>
      </p:sp>
      <p:sp>
        <p:nvSpPr>
          <p:cNvPr id="11" name="TextBox 10">
            <a:extLst>
              <a:ext uri="{FF2B5EF4-FFF2-40B4-BE49-F238E27FC236}">
                <a16:creationId xmlns:a16="http://schemas.microsoft.com/office/drawing/2014/main" id="{E84C5219-7CFD-CF45-814A-2DDA31891306}"/>
              </a:ext>
            </a:extLst>
          </p:cNvPr>
          <p:cNvSpPr txBox="1"/>
          <p:nvPr/>
        </p:nvSpPr>
        <p:spPr>
          <a:xfrm>
            <a:off x="534199" y="3314010"/>
            <a:ext cx="4309812" cy="769441"/>
          </a:xfrm>
          <a:prstGeom prst="rect">
            <a:avLst/>
          </a:prstGeom>
          <a:noFill/>
        </p:spPr>
        <p:txBody>
          <a:bodyPr wrap="square" rtlCol="0">
            <a:spAutoFit/>
          </a:bodyPr>
          <a:lstStyle/>
          <a:p>
            <a:pPr algn="ctr"/>
            <a:r>
              <a:rPr lang="en-US" sz="4400" b="1" spc="300">
                <a:solidFill>
                  <a:schemeClr val="tx1">
                    <a:lumMod val="75000"/>
                    <a:lumOff val="25000"/>
                  </a:schemeClr>
                </a:solidFill>
                <a:latin typeface="Lato" panose="020F0502020204030203" pitchFamily="34" charset="77"/>
              </a:rPr>
              <a:t>Thank you</a:t>
            </a:r>
          </a:p>
        </p:txBody>
      </p:sp>
    </p:spTree>
    <p:extLst>
      <p:ext uri="{BB962C8B-B14F-4D97-AF65-F5344CB8AC3E}">
        <p14:creationId xmlns:p14="http://schemas.microsoft.com/office/powerpoint/2010/main" val="2407084775"/>
      </p:ext>
    </p:extLst>
  </p:cSld>
  <p:clrMapOvr>
    <a:masterClrMapping/>
  </p:clrMapOvr>
</p:sld>
</file>

<file path=ppt/theme/theme1.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315812EF63A6E409508BD576BBBD1AD" ma:contentTypeVersion="16" ma:contentTypeDescription="Create a new document." ma:contentTypeScope="" ma:versionID="d3664299d385f14fd402225b4234a694">
  <xsd:schema xmlns:xsd="http://www.w3.org/2001/XMLSchema" xmlns:xs="http://www.w3.org/2001/XMLSchema" xmlns:p="http://schemas.microsoft.com/office/2006/metadata/properties" xmlns:ns2="a06a9c5e-8225-4b71-a610-f0e9be50eced" xmlns:ns3="4aadf4f7-5d2e-4297-bb98-3db73e4d1f42" targetNamespace="http://schemas.microsoft.com/office/2006/metadata/properties" ma:root="true" ma:fieldsID="20795441309006238358f5f1c5d7d97a" ns2:_="" ns3:_="">
    <xsd:import namespace="a06a9c5e-8225-4b71-a610-f0e9be50eced"/>
    <xsd:import namespace="4aadf4f7-5d2e-4297-bb98-3db73e4d1f4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6a9c5e-8225-4b71-a610-f0e9be50ece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c5867a9-c88c-43a9-8233-96769a6e2d26}" ma:internalName="TaxCatchAll" ma:showField="CatchAllData" ma:web="a06a9c5e-8225-4b71-a610-f0e9be50ece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aadf4f7-5d2e-4297-bb98-3db73e4d1f4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a050765-80b2-4af6-be56-4d626d067bf8"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06a9c5e-8225-4b71-a610-f0e9be50eced">
      <UserInfo>
        <DisplayName>Vidika Sadarangani</DisplayName>
        <AccountId>29</AccountId>
        <AccountType/>
      </UserInfo>
      <UserInfo>
        <DisplayName>Tony Hooper</DisplayName>
        <AccountId>24</AccountId>
        <AccountType/>
      </UserInfo>
      <UserInfo>
        <DisplayName>Viswanatha Rachakonda Sastry</DisplayName>
        <AccountId>15</AccountId>
        <AccountType/>
      </UserInfo>
      <UserInfo>
        <DisplayName>Sri Ramakrishnan</DisplayName>
        <AccountId>10</AccountId>
        <AccountType/>
      </UserInfo>
      <UserInfo>
        <DisplayName>Katerina Clark</DisplayName>
        <AccountId>30</AccountId>
        <AccountType/>
      </UserInfo>
      <UserInfo>
        <DisplayName>Shaubhik Ray</DisplayName>
        <AccountId>31</AccountId>
        <AccountType/>
      </UserInfo>
      <UserInfo>
        <DisplayName>Vishal Maru</DisplayName>
        <AccountId>17</AccountId>
        <AccountType/>
      </UserInfo>
      <UserInfo>
        <DisplayName>Yukti Vohra</DisplayName>
        <AccountId>35</AccountId>
        <AccountType/>
      </UserInfo>
      <UserInfo>
        <DisplayName>Patrick Snajder</DisplayName>
        <AccountId>39</AccountId>
        <AccountType/>
      </UserInfo>
    </SharedWithUsers>
    <TaxCatchAll xmlns="a06a9c5e-8225-4b71-a610-f0e9be50eced" xsi:nil="true"/>
    <lcf76f155ced4ddcb4097134ff3c332f xmlns="4aadf4f7-5d2e-4297-bb98-3db73e4d1f4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4B52DB7-9FDC-488E-907C-5CF08B02591B}">
  <ds:schemaRefs>
    <ds:schemaRef ds:uri="http://schemas.microsoft.com/sharepoint/v3/contenttype/forms"/>
  </ds:schemaRefs>
</ds:datastoreItem>
</file>

<file path=customXml/itemProps2.xml><?xml version="1.0" encoding="utf-8"?>
<ds:datastoreItem xmlns:ds="http://schemas.openxmlformats.org/officeDocument/2006/customXml" ds:itemID="{80A910D8-657F-468E-B086-483C3468B6FB}"/>
</file>

<file path=customXml/itemProps3.xml><?xml version="1.0" encoding="utf-8"?>
<ds:datastoreItem xmlns:ds="http://schemas.openxmlformats.org/officeDocument/2006/customXml" ds:itemID="{304446D8-D881-4577-BCCA-086B9C3BD283}">
  <ds:schemaRefs>
    <ds:schemaRef ds:uri="749bc810-a669-4984-95ff-60408fae98d0"/>
    <ds:schemaRef ds:uri="8ac63100-dadb-4e10-bf9e-d6d0f79cb9d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32</Slides>
  <Notes>5</Notes>
  <HiddenSlides>0</HiddenSlide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1_Office Theme</vt:lpstr>
      <vt:lpstr>Office Theme</vt:lpstr>
      <vt:lpstr>PowerPoint Presentation</vt:lpstr>
      <vt:lpstr>Inside the Quarterly </vt:lpstr>
      <vt:lpstr>  Performance Marketing Platform Updates</vt:lpstr>
      <vt:lpstr>Google earnings – blockbuster quarter on continued user demand</vt:lpstr>
      <vt:lpstr>Changes and opportunities on Google</vt:lpstr>
      <vt:lpstr>Other Paid Media Trends</vt:lpstr>
      <vt:lpstr>Social platforms indicate push toward digital communities and commerce</vt:lpstr>
      <vt:lpstr>Data privacy regulations status end of Q1 – 2021</vt:lpstr>
      <vt:lpstr>Implications of iOS 14.5 release</vt:lpstr>
      <vt:lpstr>Cookie Crumbling Updates</vt:lpstr>
      <vt:lpstr>Banking &amp; Financial Services Industry Updates</vt:lpstr>
      <vt:lpstr>Banking Industry Updates – Broad Themes</vt:lpstr>
      <vt:lpstr>PowerPoint Presentation</vt:lpstr>
      <vt:lpstr>Bank of America Update</vt:lpstr>
      <vt:lpstr>Citi Update</vt:lpstr>
      <vt:lpstr>Wells Fargo Update</vt:lpstr>
      <vt:lpstr>American Express Update</vt:lpstr>
      <vt:lpstr>Capital One Update</vt:lpstr>
      <vt:lpstr>Marcus/Goldman Sachs Update</vt:lpstr>
      <vt:lpstr>Discover Update</vt:lpstr>
      <vt:lpstr>Performance Marketing Trends in Banking</vt:lpstr>
      <vt:lpstr>The rise in Consumer Credit has not yet triggered a rise in Credit Cards search demand</vt:lpstr>
      <vt:lpstr>Banks lead the Credit Card Google Search Share of Voice (SOV) for Branded Keywords</vt:lpstr>
      <vt:lpstr>Aggregators lead the Credit Card Google Search Share of Voice (SOV) for Non-Branded Keywords</vt:lpstr>
      <vt:lpstr>Aggregators led by NerdWallet dominate the different Credit Cards themes on Google Search</vt:lpstr>
      <vt:lpstr>Banks share the 2nd largest part of the pie after Aggregators for Business and Secured Credit Cards</vt:lpstr>
      <vt:lpstr>iQuanti Updates</vt:lpstr>
      <vt:lpstr>iQuanti expands its footprint with two new offices in Q1 2021</vt:lpstr>
      <vt:lpstr>Recent iQuanti webinar in partnership with Search Engine Journal on SEO strategy and prioritization – available on demand</vt:lpstr>
      <vt:lpstr>PowerPoint Presentation</vt:lpstr>
      <vt:lpstr>Upcoming iQuanti webinar with Search Engine Land on improving topical authority to boost SEO ranks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Stefanie Gordon</dc:creator>
  <cp:revision>5</cp:revision>
  <dcterms:created xsi:type="dcterms:W3CDTF">2021-02-09T19:46:25Z</dcterms:created>
  <dcterms:modified xsi:type="dcterms:W3CDTF">2021-06-17T19:24:13Z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0x0101001315812EF63A6E409508BD576BBBD1AD</vt:lpwstr>
  </property>
  <property fmtid="{D5CDD505-2E9C-101B-9397-08002B2CF9AE}" pid="3" name="Order">
    <vt:r8>3300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ComplianceAssetId">
    <vt:lpwstr/>
  </property>
  <property fmtid="{D5CDD505-2E9C-101B-9397-08002B2CF9AE}" pid="8" name="TemplateUrl">
    <vt:lpwstr/>
  </property>
</Properties>
</file>